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6" r:id="rId14"/>
    <p:sldId id="278" r:id="rId15"/>
    <p:sldId id="279" r:id="rId16"/>
    <p:sldId id="280" r:id="rId17"/>
    <p:sldId id="281" r:id="rId18"/>
    <p:sldId id="283" r:id="rId19"/>
    <p:sldId id="285" r:id="rId20"/>
    <p:sldId id="286" r:id="rId21"/>
    <p:sldId id="287" r:id="rId22"/>
    <p:sldId id="284" r:id="rId23"/>
    <p:sldId id="288" r:id="rId24"/>
    <p:sldId id="289" r:id="rId25"/>
    <p:sldId id="2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781"/>
  </p:normalViewPr>
  <p:slideViewPr>
    <p:cSldViewPr snapToGrid="0" snapToObjects="1">
      <p:cViewPr>
        <p:scale>
          <a:sx n="125" d="100"/>
          <a:sy n="125" d="100"/>
        </p:scale>
        <p:origin x="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C72DCF-9106-4119-8389-1AAB9F45F20F}"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8CFAE849-A323-4556-91D8-857B0DD665A3}">
      <dgm:prSet/>
      <dgm:spPr/>
      <dgm:t>
        <a:bodyPr/>
        <a:lstStyle/>
        <a:p>
          <a:pPr algn="ctr"/>
          <a:r>
            <a:rPr lang="en-US" b="1" dirty="0"/>
            <a:t>Notable Column Means: </a:t>
          </a:r>
          <a:endParaRPr lang="en-US" dirty="0"/>
        </a:p>
      </dgm:t>
    </dgm:pt>
    <dgm:pt modelId="{9ECA93A7-BBF5-4E77-BA1F-91E32337C5B4}" type="parTrans" cxnId="{71A933BA-8DEC-4FA0-8DB4-8895EA7FC162}">
      <dgm:prSet/>
      <dgm:spPr/>
      <dgm:t>
        <a:bodyPr/>
        <a:lstStyle/>
        <a:p>
          <a:endParaRPr lang="en-US"/>
        </a:p>
      </dgm:t>
    </dgm:pt>
    <dgm:pt modelId="{A84F1966-2700-44FD-B27E-E7E5902C9C6B}" type="sibTrans" cxnId="{71A933BA-8DEC-4FA0-8DB4-8895EA7FC162}">
      <dgm:prSet/>
      <dgm:spPr/>
      <dgm:t>
        <a:bodyPr/>
        <a:lstStyle/>
        <a:p>
          <a:endParaRPr lang="en-US"/>
        </a:p>
      </dgm:t>
    </dgm:pt>
    <dgm:pt modelId="{01B4864B-3B33-4DFA-BA9B-2F51915446EA}">
      <dgm:prSet/>
      <dgm:spPr/>
      <dgm:t>
        <a:bodyPr/>
        <a:lstStyle/>
        <a:p>
          <a:r>
            <a:rPr lang="en-US" i="1"/>
            <a:t>Points Per 48 +/-: +3.21</a:t>
          </a:r>
          <a:endParaRPr lang="en-US"/>
        </a:p>
      </dgm:t>
    </dgm:pt>
    <dgm:pt modelId="{3DBFD69C-3C49-4233-A7E8-77A0D2A89015}" type="parTrans" cxnId="{395DACE3-52AC-42C1-B07C-C0DB0339D070}">
      <dgm:prSet/>
      <dgm:spPr/>
      <dgm:t>
        <a:bodyPr/>
        <a:lstStyle/>
        <a:p>
          <a:endParaRPr lang="en-US"/>
        </a:p>
      </dgm:t>
    </dgm:pt>
    <dgm:pt modelId="{39421450-13C2-4098-A856-F36E906FB170}" type="sibTrans" cxnId="{395DACE3-52AC-42C1-B07C-C0DB0339D070}">
      <dgm:prSet/>
      <dgm:spPr/>
      <dgm:t>
        <a:bodyPr/>
        <a:lstStyle/>
        <a:p>
          <a:endParaRPr lang="en-US"/>
        </a:p>
      </dgm:t>
    </dgm:pt>
    <dgm:pt modelId="{E3F7A4AB-98A6-4463-BDF3-AB8613C33654}">
      <dgm:prSet/>
      <dgm:spPr/>
      <dgm:t>
        <a:bodyPr/>
        <a:lstStyle/>
        <a:p>
          <a:r>
            <a:rPr lang="en-US" i="1" dirty="0"/>
            <a:t>Possessions by lineup: 259.18</a:t>
          </a:r>
          <a:endParaRPr lang="en-US" dirty="0"/>
        </a:p>
      </dgm:t>
    </dgm:pt>
    <dgm:pt modelId="{A329B7A0-8044-4E32-9E43-5E5BB5856102}" type="parTrans" cxnId="{CBCC38D5-FB2F-4F1E-9DD1-AB93EB75A099}">
      <dgm:prSet/>
      <dgm:spPr/>
      <dgm:t>
        <a:bodyPr/>
        <a:lstStyle/>
        <a:p>
          <a:endParaRPr lang="en-US"/>
        </a:p>
      </dgm:t>
    </dgm:pt>
    <dgm:pt modelId="{0E0E2B67-A299-4DD7-A027-8A9A69370DE7}" type="sibTrans" cxnId="{CBCC38D5-FB2F-4F1E-9DD1-AB93EB75A099}">
      <dgm:prSet/>
      <dgm:spPr/>
      <dgm:t>
        <a:bodyPr/>
        <a:lstStyle/>
        <a:p>
          <a:endParaRPr lang="en-US"/>
        </a:p>
      </dgm:t>
    </dgm:pt>
    <dgm:pt modelId="{FC0CA174-32CD-426C-BA88-35D4C908E06B}">
      <dgm:prSet/>
      <dgm:spPr/>
      <dgm:t>
        <a:bodyPr/>
        <a:lstStyle/>
        <a:p>
          <a:r>
            <a:rPr lang="en-US" i="1"/>
            <a:t>Games Played by lineup: 2.67</a:t>
          </a:r>
          <a:endParaRPr lang="en-US"/>
        </a:p>
      </dgm:t>
    </dgm:pt>
    <dgm:pt modelId="{ADF575AA-FE23-45E4-B9FB-85D00FBCDCC4}" type="parTrans" cxnId="{F36C1440-9728-4395-B607-ABF6FFDC7115}">
      <dgm:prSet/>
      <dgm:spPr/>
      <dgm:t>
        <a:bodyPr/>
        <a:lstStyle/>
        <a:p>
          <a:endParaRPr lang="en-US"/>
        </a:p>
      </dgm:t>
    </dgm:pt>
    <dgm:pt modelId="{0267206C-03A7-46B9-ADAE-CB7BA16237B9}" type="sibTrans" cxnId="{F36C1440-9728-4395-B607-ABF6FFDC7115}">
      <dgm:prSet/>
      <dgm:spPr/>
      <dgm:t>
        <a:bodyPr/>
        <a:lstStyle/>
        <a:p>
          <a:endParaRPr lang="en-US"/>
        </a:p>
      </dgm:t>
    </dgm:pt>
    <dgm:pt modelId="{3C0B15B0-B9CE-45B3-A7A4-B3E7843E214B}">
      <dgm:prSet/>
      <dgm:spPr/>
      <dgm:t>
        <a:bodyPr/>
        <a:lstStyle/>
        <a:p>
          <a:r>
            <a:rPr lang="en-US" dirty="0"/>
            <a:t>I also wanted to create visualizations that would help me understand which lineups are playing the most and are most/least effective</a:t>
          </a:r>
        </a:p>
      </dgm:t>
    </dgm:pt>
    <dgm:pt modelId="{895DE2D9-A7C8-426F-89E9-B10A3D35F398}" type="parTrans" cxnId="{EE269F80-DE37-46B0-9919-68AA1FB91D82}">
      <dgm:prSet/>
      <dgm:spPr/>
      <dgm:t>
        <a:bodyPr/>
        <a:lstStyle/>
        <a:p>
          <a:endParaRPr lang="en-US"/>
        </a:p>
      </dgm:t>
    </dgm:pt>
    <dgm:pt modelId="{05889CDD-FA75-475C-AF58-0C4B979557CF}" type="sibTrans" cxnId="{EE269F80-DE37-46B0-9919-68AA1FB91D82}">
      <dgm:prSet/>
      <dgm:spPr/>
      <dgm:t>
        <a:bodyPr/>
        <a:lstStyle/>
        <a:p>
          <a:endParaRPr lang="en-US"/>
        </a:p>
      </dgm:t>
    </dgm:pt>
    <dgm:pt modelId="{91AF7162-AD34-9749-BA55-AFC343C53537}" type="pres">
      <dgm:prSet presAssocID="{A4C72DCF-9106-4119-8389-1AAB9F45F20F}" presName="vert0" presStyleCnt="0">
        <dgm:presLayoutVars>
          <dgm:dir/>
          <dgm:animOne val="branch"/>
          <dgm:animLvl val="lvl"/>
        </dgm:presLayoutVars>
      </dgm:prSet>
      <dgm:spPr/>
    </dgm:pt>
    <dgm:pt modelId="{8B07BC28-20F6-D446-8759-EDBA388D0F1E}" type="pres">
      <dgm:prSet presAssocID="{8CFAE849-A323-4556-91D8-857B0DD665A3}" presName="thickLine" presStyleLbl="alignNode1" presStyleIdx="0" presStyleCnt="5"/>
      <dgm:spPr/>
    </dgm:pt>
    <dgm:pt modelId="{4779018B-4E7D-4142-9EE6-D88E1241A014}" type="pres">
      <dgm:prSet presAssocID="{8CFAE849-A323-4556-91D8-857B0DD665A3}" presName="horz1" presStyleCnt="0"/>
      <dgm:spPr/>
    </dgm:pt>
    <dgm:pt modelId="{2842B09F-02A6-AA42-A895-A828FA99D9FC}" type="pres">
      <dgm:prSet presAssocID="{8CFAE849-A323-4556-91D8-857B0DD665A3}" presName="tx1" presStyleLbl="revTx" presStyleIdx="0" presStyleCnt="5"/>
      <dgm:spPr/>
    </dgm:pt>
    <dgm:pt modelId="{D2A21F84-5142-9346-B12C-C19C00CA57C7}" type="pres">
      <dgm:prSet presAssocID="{8CFAE849-A323-4556-91D8-857B0DD665A3}" presName="vert1" presStyleCnt="0"/>
      <dgm:spPr/>
    </dgm:pt>
    <dgm:pt modelId="{B67076BA-C8B3-934F-92A1-5EFB1E21E196}" type="pres">
      <dgm:prSet presAssocID="{01B4864B-3B33-4DFA-BA9B-2F51915446EA}" presName="thickLine" presStyleLbl="alignNode1" presStyleIdx="1" presStyleCnt="5"/>
      <dgm:spPr/>
    </dgm:pt>
    <dgm:pt modelId="{24C184E7-FD32-514E-9CCB-B46697B796C4}" type="pres">
      <dgm:prSet presAssocID="{01B4864B-3B33-4DFA-BA9B-2F51915446EA}" presName="horz1" presStyleCnt="0"/>
      <dgm:spPr/>
    </dgm:pt>
    <dgm:pt modelId="{C01E5894-5298-2547-96AB-DCFB741DAE43}" type="pres">
      <dgm:prSet presAssocID="{01B4864B-3B33-4DFA-BA9B-2F51915446EA}" presName="tx1" presStyleLbl="revTx" presStyleIdx="1" presStyleCnt="5"/>
      <dgm:spPr/>
    </dgm:pt>
    <dgm:pt modelId="{499E5443-47E6-D74D-AB36-3732805DF353}" type="pres">
      <dgm:prSet presAssocID="{01B4864B-3B33-4DFA-BA9B-2F51915446EA}" presName="vert1" presStyleCnt="0"/>
      <dgm:spPr/>
    </dgm:pt>
    <dgm:pt modelId="{620279AE-87BA-2546-B959-4186EE944B4C}" type="pres">
      <dgm:prSet presAssocID="{E3F7A4AB-98A6-4463-BDF3-AB8613C33654}" presName="thickLine" presStyleLbl="alignNode1" presStyleIdx="2" presStyleCnt="5"/>
      <dgm:spPr/>
    </dgm:pt>
    <dgm:pt modelId="{A3BFEA5C-FEA4-F84F-B957-DFBD269F0748}" type="pres">
      <dgm:prSet presAssocID="{E3F7A4AB-98A6-4463-BDF3-AB8613C33654}" presName="horz1" presStyleCnt="0"/>
      <dgm:spPr/>
    </dgm:pt>
    <dgm:pt modelId="{407CC3FB-10EA-5A48-AB68-83FC4860B50C}" type="pres">
      <dgm:prSet presAssocID="{E3F7A4AB-98A6-4463-BDF3-AB8613C33654}" presName="tx1" presStyleLbl="revTx" presStyleIdx="2" presStyleCnt="5"/>
      <dgm:spPr/>
    </dgm:pt>
    <dgm:pt modelId="{24840758-2B9C-0E47-8D2C-22A4CA081253}" type="pres">
      <dgm:prSet presAssocID="{E3F7A4AB-98A6-4463-BDF3-AB8613C33654}" presName="vert1" presStyleCnt="0"/>
      <dgm:spPr/>
    </dgm:pt>
    <dgm:pt modelId="{73C9C2EE-5E24-2B45-816C-3CBD33F0F7A8}" type="pres">
      <dgm:prSet presAssocID="{FC0CA174-32CD-426C-BA88-35D4C908E06B}" presName="thickLine" presStyleLbl="alignNode1" presStyleIdx="3" presStyleCnt="5"/>
      <dgm:spPr/>
    </dgm:pt>
    <dgm:pt modelId="{233C0495-B90D-0140-BE02-76E90AAF7D87}" type="pres">
      <dgm:prSet presAssocID="{FC0CA174-32CD-426C-BA88-35D4C908E06B}" presName="horz1" presStyleCnt="0"/>
      <dgm:spPr/>
    </dgm:pt>
    <dgm:pt modelId="{B03C0180-B29F-E540-8544-0DC5E3041BB6}" type="pres">
      <dgm:prSet presAssocID="{FC0CA174-32CD-426C-BA88-35D4C908E06B}" presName="tx1" presStyleLbl="revTx" presStyleIdx="3" presStyleCnt="5"/>
      <dgm:spPr/>
    </dgm:pt>
    <dgm:pt modelId="{89074420-80D2-6549-918B-D0C78133A93C}" type="pres">
      <dgm:prSet presAssocID="{FC0CA174-32CD-426C-BA88-35D4C908E06B}" presName="vert1" presStyleCnt="0"/>
      <dgm:spPr/>
    </dgm:pt>
    <dgm:pt modelId="{CC7647C5-44F2-534E-8165-3BE43E650F7B}" type="pres">
      <dgm:prSet presAssocID="{3C0B15B0-B9CE-45B3-A7A4-B3E7843E214B}" presName="thickLine" presStyleLbl="alignNode1" presStyleIdx="4" presStyleCnt="5"/>
      <dgm:spPr/>
    </dgm:pt>
    <dgm:pt modelId="{751E614F-CD76-6F4F-9871-7BB34EAF182F}" type="pres">
      <dgm:prSet presAssocID="{3C0B15B0-B9CE-45B3-A7A4-B3E7843E214B}" presName="horz1" presStyleCnt="0"/>
      <dgm:spPr/>
    </dgm:pt>
    <dgm:pt modelId="{619BC4C0-4371-1645-A783-C903818F598E}" type="pres">
      <dgm:prSet presAssocID="{3C0B15B0-B9CE-45B3-A7A4-B3E7843E214B}" presName="tx1" presStyleLbl="revTx" presStyleIdx="4" presStyleCnt="5"/>
      <dgm:spPr/>
    </dgm:pt>
    <dgm:pt modelId="{33FDC124-DC1F-0642-8114-86FCB51DBDEB}" type="pres">
      <dgm:prSet presAssocID="{3C0B15B0-B9CE-45B3-A7A4-B3E7843E214B}" presName="vert1" presStyleCnt="0"/>
      <dgm:spPr/>
    </dgm:pt>
  </dgm:ptLst>
  <dgm:cxnLst>
    <dgm:cxn modelId="{82B3A10B-E768-804D-BF9A-479689E12B8E}" type="presOf" srcId="{3C0B15B0-B9CE-45B3-A7A4-B3E7843E214B}" destId="{619BC4C0-4371-1645-A783-C903818F598E}" srcOrd="0" destOrd="0" presId="urn:microsoft.com/office/officeart/2008/layout/LinedList"/>
    <dgm:cxn modelId="{E081532B-4030-DE4D-8B81-4C217CE6CBC9}" type="presOf" srcId="{01B4864B-3B33-4DFA-BA9B-2F51915446EA}" destId="{C01E5894-5298-2547-96AB-DCFB741DAE43}" srcOrd="0" destOrd="0" presId="urn:microsoft.com/office/officeart/2008/layout/LinedList"/>
    <dgm:cxn modelId="{A1472338-F50B-3543-B0E2-247B01D6B97B}" type="presOf" srcId="{8CFAE849-A323-4556-91D8-857B0DD665A3}" destId="{2842B09F-02A6-AA42-A895-A828FA99D9FC}" srcOrd="0" destOrd="0" presId="urn:microsoft.com/office/officeart/2008/layout/LinedList"/>
    <dgm:cxn modelId="{F36C1440-9728-4395-B607-ABF6FFDC7115}" srcId="{A4C72DCF-9106-4119-8389-1AAB9F45F20F}" destId="{FC0CA174-32CD-426C-BA88-35D4C908E06B}" srcOrd="3" destOrd="0" parTransId="{ADF575AA-FE23-45E4-B9FB-85D00FBCDCC4}" sibTransId="{0267206C-03A7-46B9-ADAE-CB7BA16237B9}"/>
    <dgm:cxn modelId="{F116C87F-6BDD-C547-9993-9779A1A60FE1}" type="presOf" srcId="{A4C72DCF-9106-4119-8389-1AAB9F45F20F}" destId="{91AF7162-AD34-9749-BA55-AFC343C53537}" srcOrd="0" destOrd="0" presId="urn:microsoft.com/office/officeart/2008/layout/LinedList"/>
    <dgm:cxn modelId="{EE269F80-DE37-46B0-9919-68AA1FB91D82}" srcId="{A4C72DCF-9106-4119-8389-1AAB9F45F20F}" destId="{3C0B15B0-B9CE-45B3-A7A4-B3E7843E214B}" srcOrd="4" destOrd="0" parTransId="{895DE2D9-A7C8-426F-89E9-B10A3D35F398}" sibTransId="{05889CDD-FA75-475C-AF58-0C4B979557CF}"/>
    <dgm:cxn modelId="{71A933BA-8DEC-4FA0-8DB4-8895EA7FC162}" srcId="{A4C72DCF-9106-4119-8389-1AAB9F45F20F}" destId="{8CFAE849-A323-4556-91D8-857B0DD665A3}" srcOrd="0" destOrd="0" parTransId="{9ECA93A7-BBF5-4E77-BA1F-91E32337C5B4}" sibTransId="{A84F1966-2700-44FD-B27E-E7E5902C9C6B}"/>
    <dgm:cxn modelId="{348D7ACC-197D-CA4D-B707-490AEECC9778}" type="presOf" srcId="{FC0CA174-32CD-426C-BA88-35D4C908E06B}" destId="{B03C0180-B29F-E540-8544-0DC5E3041BB6}" srcOrd="0" destOrd="0" presId="urn:microsoft.com/office/officeart/2008/layout/LinedList"/>
    <dgm:cxn modelId="{CBCC38D5-FB2F-4F1E-9DD1-AB93EB75A099}" srcId="{A4C72DCF-9106-4119-8389-1AAB9F45F20F}" destId="{E3F7A4AB-98A6-4463-BDF3-AB8613C33654}" srcOrd="2" destOrd="0" parTransId="{A329B7A0-8044-4E32-9E43-5E5BB5856102}" sibTransId="{0E0E2B67-A299-4DD7-A027-8A9A69370DE7}"/>
    <dgm:cxn modelId="{395DACE3-52AC-42C1-B07C-C0DB0339D070}" srcId="{A4C72DCF-9106-4119-8389-1AAB9F45F20F}" destId="{01B4864B-3B33-4DFA-BA9B-2F51915446EA}" srcOrd="1" destOrd="0" parTransId="{3DBFD69C-3C49-4233-A7E8-77A0D2A89015}" sibTransId="{39421450-13C2-4098-A856-F36E906FB170}"/>
    <dgm:cxn modelId="{1A131AE7-00FE-DB47-8F56-2CF98DECDEC1}" type="presOf" srcId="{E3F7A4AB-98A6-4463-BDF3-AB8613C33654}" destId="{407CC3FB-10EA-5A48-AB68-83FC4860B50C}" srcOrd="0" destOrd="0" presId="urn:microsoft.com/office/officeart/2008/layout/LinedList"/>
    <dgm:cxn modelId="{1941C3EE-8560-C94A-AB37-EF46925E65D5}" type="presParOf" srcId="{91AF7162-AD34-9749-BA55-AFC343C53537}" destId="{8B07BC28-20F6-D446-8759-EDBA388D0F1E}" srcOrd="0" destOrd="0" presId="urn:microsoft.com/office/officeart/2008/layout/LinedList"/>
    <dgm:cxn modelId="{36EA36E8-FE4F-A446-80D8-028843F32B04}" type="presParOf" srcId="{91AF7162-AD34-9749-BA55-AFC343C53537}" destId="{4779018B-4E7D-4142-9EE6-D88E1241A014}" srcOrd="1" destOrd="0" presId="urn:microsoft.com/office/officeart/2008/layout/LinedList"/>
    <dgm:cxn modelId="{18D40A6C-EB23-EC4C-BACD-280067E09FC3}" type="presParOf" srcId="{4779018B-4E7D-4142-9EE6-D88E1241A014}" destId="{2842B09F-02A6-AA42-A895-A828FA99D9FC}" srcOrd="0" destOrd="0" presId="urn:microsoft.com/office/officeart/2008/layout/LinedList"/>
    <dgm:cxn modelId="{FFBAEE6C-99B3-1447-981C-B606FC6B4419}" type="presParOf" srcId="{4779018B-4E7D-4142-9EE6-D88E1241A014}" destId="{D2A21F84-5142-9346-B12C-C19C00CA57C7}" srcOrd="1" destOrd="0" presId="urn:microsoft.com/office/officeart/2008/layout/LinedList"/>
    <dgm:cxn modelId="{89A26828-5447-B148-827C-C8978E7FDE72}" type="presParOf" srcId="{91AF7162-AD34-9749-BA55-AFC343C53537}" destId="{B67076BA-C8B3-934F-92A1-5EFB1E21E196}" srcOrd="2" destOrd="0" presId="urn:microsoft.com/office/officeart/2008/layout/LinedList"/>
    <dgm:cxn modelId="{303FF2A1-97F3-9C4F-ADB6-F9D3DC862A0E}" type="presParOf" srcId="{91AF7162-AD34-9749-BA55-AFC343C53537}" destId="{24C184E7-FD32-514E-9CCB-B46697B796C4}" srcOrd="3" destOrd="0" presId="urn:microsoft.com/office/officeart/2008/layout/LinedList"/>
    <dgm:cxn modelId="{6685977D-5409-114B-A89F-FFE76E01354A}" type="presParOf" srcId="{24C184E7-FD32-514E-9CCB-B46697B796C4}" destId="{C01E5894-5298-2547-96AB-DCFB741DAE43}" srcOrd="0" destOrd="0" presId="urn:microsoft.com/office/officeart/2008/layout/LinedList"/>
    <dgm:cxn modelId="{702A2B2A-0029-474C-ACE3-B5B0AA4DD008}" type="presParOf" srcId="{24C184E7-FD32-514E-9CCB-B46697B796C4}" destId="{499E5443-47E6-D74D-AB36-3732805DF353}" srcOrd="1" destOrd="0" presId="urn:microsoft.com/office/officeart/2008/layout/LinedList"/>
    <dgm:cxn modelId="{F0D826DE-7D14-4F4F-B089-169CE0C73173}" type="presParOf" srcId="{91AF7162-AD34-9749-BA55-AFC343C53537}" destId="{620279AE-87BA-2546-B959-4186EE944B4C}" srcOrd="4" destOrd="0" presId="urn:microsoft.com/office/officeart/2008/layout/LinedList"/>
    <dgm:cxn modelId="{842127B6-AF9D-4C4B-B2F1-C5A0C3617EED}" type="presParOf" srcId="{91AF7162-AD34-9749-BA55-AFC343C53537}" destId="{A3BFEA5C-FEA4-F84F-B957-DFBD269F0748}" srcOrd="5" destOrd="0" presId="urn:microsoft.com/office/officeart/2008/layout/LinedList"/>
    <dgm:cxn modelId="{37FFD168-4161-0541-953A-3012C6E3DBA8}" type="presParOf" srcId="{A3BFEA5C-FEA4-F84F-B957-DFBD269F0748}" destId="{407CC3FB-10EA-5A48-AB68-83FC4860B50C}" srcOrd="0" destOrd="0" presId="urn:microsoft.com/office/officeart/2008/layout/LinedList"/>
    <dgm:cxn modelId="{E2087938-385F-EB47-86A2-B565E7A3CA0E}" type="presParOf" srcId="{A3BFEA5C-FEA4-F84F-B957-DFBD269F0748}" destId="{24840758-2B9C-0E47-8D2C-22A4CA081253}" srcOrd="1" destOrd="0" presId="urn:microsoft.com/office/officeart/2008/layout/LinedList"/>
    <dgm:cxn modelId="{E3338A35-A67F-034B-9516-B9283F45B981}" type="presParOf" srcId="{91AF7162-AD34-9749-BA55-AFC343C53537}" destId="{73C9C2EE-5E24-2B45-816C-3CBD33F0F7A8}" srcOrd="6" destOrd="0" presId="urn:microsoft.com/office/officeart/2008/layout/LinedList"/>
    <dgm:cxn modelId="{9584360A-222C-3444-A57D-012F8F015629}" type="presParOf" srcId="{91AF7162-AD34-9749-BA55-AFC343C53537}" destId="{233C0495-B90D-0140-BE02-76E90AAF7D87}" srcOrd="7" destOrd="0" presId="urn:microsoft.com/office/officeart/2008/layout/LinedList"/>
    <dgm:cxn modelId="{E8464B9A-8AE9-4E41-857B-A8E80B2E96FF}" type="presParOf" srcId="{233C0495-B90D-0140-BE02-76E90AAF7D87}" destId="{B03C0180-B29F-E540-8544-0DC5E3041BB6}" srcOrd="0" destOrd="0" presId="urn:microsoft.com/office/officeart/2008/layout/LinedList"/>
    <dgm:cxn modelId="{78858389-578F-2F48-972E-193CE262D54F}" type="presParOf" srcId="{233C0495-B90D-0140-BE02-76E90AAF7D87}" destId="{89074420-80D2-6549-918B-D0C78133A93C}" srcOrd="1" destOrd="0" presId="urn:microsoft.com/office/officeart/2008/layout/LinedList"/>
    <dgm:cxn modelId="{5CEF70BC-9341-A340-B935-5F562AB44316}" type="presParOf" srcId="{91AF7162-AD34-9749-BA55-AFC343C53537}" destId="{CC7647C5-44F2-534E-8165-3BE43E650F7B}" srcOrd="8" destOrd="0" presId="urn:microsoft.com/office/officeart/2008/layout/LinedList"/>
    <dgm:cxn modelId="{800E7254-0258-EF49-A7D8-7D5E04D67158}" type="presParOf" srcId="{91AF7162-AD34-9749-BA55-AFC343C53537}" destId="{751E614F-CD76-6F4F-9871-7BB34EAF182F}" srcOrd="9" destOrd="0" presId="urn:microsoft.com/office/officeart/2008/layout/LinedList"/>
    <dgm:cxn modelId="{C851E322-10DD-064D-B5C8-E3CAB485ABC4}" type="presParOf" srcId="{751E614F-CD76-6F4F-9871-7BB34EAF182F}" destId="{619BC4C0-4371-1645-A783-C903818F598E}" srcOrd="0" destOrd="0" presId="urn:microsoft.com/office/officeart/2008/layout/LinedList"/>
    <dgm:cxn modelId="{5A59C73B-A24D-324F-BEA7-E6CA4C7655AC}" type="presParOf" srcId="{751E614F-CD76-6F4F-9871-7BB34EAF182F}" destId="{33FDC124-DC1F-0642-8114-86FCB51DBDE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C9060F-B4D4-43B5-B91F-5C900CBC12F4}" type="doc">
      <dgm:prSet loTypeId="urn:microsoft.com/office/officeart/2005/8/layout/vProcess5" loCatId="process" qsTypeId="urn:microsoft.com/office/officeart/2005/8/quickstyle/simple2" qsCatId="simple" csTypeId="urn:microsoft.com/office/officeart/2005/8/colors/accent2_2" csCatId="accent2"/>
      <dgm:spPr/>
      <dgm:t>
        <a:bodyPr/>
        <a:lstStyle/>
        <a:p>
          <a:endParaRPr lang="en-US"/>
        </a:p>
      </dgm:t>
    </dgm:pt>
    <dgm:pt modelId="{C55420EB-0157-4062-8452-8A94454AFCC0}">
      <dgm:prSet/>
      <dgm:spPr/>
      <dgm:t>
        <a:bodyPr/>
        <a:lstStyle/>
        <a:p>
          <a:r>
            <a:rPr lang="en-US"/>
            <a:t>Performance of specific lineups is crucial in determining team success, perhaps moreso than individual player performance</a:t>
          </a:r>
        </a:p>
      </dgm:t>
    </dgm:pt>
    <dgm:pt modelId="{047E7083-85ED-4832-8F39-ED73FA214E8B}" type="parTrans" cxnId="{F32CCF50-5D1B-4D1E-A1D8-24F1CA95C877}">
      <dgm:prSet/>
      <dgm:spPr/>
      <dgm:t>
        <a:bodyPr/>
        <a:lstStyle/>
        <a:p>
          <a:endParaRPr lang="en-US"/>
        </a:p>
      </dgm:t>
    </dgm:pt>
    <dgm:pt modelId="{AF12BB51-81F7-456B-B450-D798C82CCEFE}" type="sibTrans" cxnId="{F32CCF50-5D1B-4D1E-A1D8-24F1CA95C877}">
      <dgm:prSet/>
      <dgm:spPr/>
      <dgm:t>
        <a:bodyPr/>
        <a:lstStyle/>
        <a:p>
          <a:endParaRPr lang="en-US"/>
        </a:p>
      </dgm:t>
    </dgm:pt>
    <dgm:pt modelId="{91F25DA5-6EF9-4518-B243-FAAA18FCB49F}">
      <dgm:prSet/>
      <dgm:spPr/>
      <dgm:t>
        <a:bodyPr/>
        <a:lstStyle/>
        <a:p>
          <a:r>
            <a:rPr lang="en-US"/>
            <a:t>Teams can see large boosts in performance by simply swapping out one weak link in a lineup:</a:t>
          </a:r>
        </a:p>
      </dgm:t>
    </dgm:pt>
    <dgm:pt modelId="{30047B26-57D0-4AC2-B63A-A1335BA439FD}" type="parTrans" cxnId="{A37B9DA2-91A4-400A-82AB-706C681B9B8A}">
      <dgm:prSet/>
      <dgm:spPr/>
      <dgm:t>
        <a:bodyPr/>
        <a:lstStyle/>
        <a:p>
          <a:endParaRPr lang="en-US"/>
        </a:p>
      </dgm:t>
    </dgm:pt>
    <dgm:pt modelId="{2AF539F4-3A9B-4829-8EA6-C306605203FF}" type="sibTrans" cxnId="{A37B9DA2-91A4-400A-82AB-706C681B9B8A}">
      <dgm:prSet/>
      <dgm:spPr/>
      <dgm:t>
        <a:bodyPr/>
        <a:lstStyle/>
        <a:p>
          <a:endParaRPr lang="en-US"/>
        </a:p>
      </dgm:t>
    </dgm:pt>
    <dgm:pt modelId="{F8B24B1E-6C8B-4791-9EFF-FC95FDF73060}">
      <dgm:prSet/>
      <dgm:spPr/>
      <dgm:t>
        <a:bodyPr/>
        <a:lstStyle/>
        <a:p>
          <a:r>
            <a:rPr lang="en-US"/>
            <a:t>Specifically, in the case of Kent Bazemore and Tim Hardaway Jr, Mike Budenholzer made a curious decision to play a lineup featuring Bazemore about 4x as much as a lineup with Hardaway Jr., even though Hardaway’s lineup was significantly more effective.</a:t>
          </a:r>
        </a:p>
      </dgm:t>
    </dgm:pt>
    <dgm:pt modelId="{3EED9DC9-397D-4C27-AA5D-6AAECD677431}" type="parTrans" cxnId="{F70CACB4-4993-4468-98DD-B10F74B642D6}">
      <dgm:prSet/>
      <dgm:spPr/>
      <dgm:t>
        <a:bodyPr/>
        <a:lstStyle/>
        <a:p>
          <a:endParaRPr lang="en-US"/>
        </a:p>
      </dgm:t>
    </dgm:pt>
    <dgm:pt modelId="{A9BD7BE6-5B54-41FC-BD70-814B0133FDFD}" type="sibTrans" cxnId="{F70CACB4-4993-4468-98DD-B10F74B642D6}">
      <dgm:prSet/>
      <dgm:spPr/>
      <dgm:t>
        <a:bodyPr/>
        <a:lstStyle/>
        <a:p>
          <a:endParaRPr lang="en-US"/>
        </a:p>
      </dgm:t>
    </dgm:pt>
    <dgm:pt modelId="{927204FA-9AB9-224F-813F-4E1814EFE03F}" type="pres">
      <dgm:prSet presAssocID="{CDC9060F-B4D4-43B5-B91F-5C900CBC12F4}" presName="outerComposite" presStyleCnt="0">
        <dgm:presLayoutVars>
          <dgm:chMax val="5"/>
          <dgm:dir/>
          <dgm:resizeHandles val="exact"/>
        </dgm:presLayoutVars>
      </dgm:prSet>
      <dgm:spPr/>
    </dgm:pt>
    <dgm:pt modelId="{F327249E-F765-1646-9E8F-4BC746D320F7}" type="pres">
      <dgm:prSet presAssocID="{CDC9060F-B4D4-43B5-B91F-5C900CBC12F4}" presName="dummyMaxCanvas" presStyleCnt="0">
        <dgm:presLayoutVars/>
      </dgm:prSet>
      <dgm:spPr/>
    </dgm:pt>
    <dgm:pt modelId="{2CAF4891-6364-7445-8728-09875864422C}" type="pres">
      <dgm:prSet presAssocID="{CDC9060F-B4D4-43B5-B91F-5C900CBC12F4}" presName="ThreeNodes_1" presStyleLbl="node1" presStyleIdx="0" presStyleCnt="3">
        <dgm:presLayoutVars>
          <dgm:bulletEnabled val="1"/>
        </dgm:presLayoutVars>
      </dgm:prSet>
      <dgm:spPr/>
    </dgm:pt>
    <dgm:pt modelId="{DF5FA863-B2BC-354B-A99B-2CFD8801B0AD}" type="pres">
      <dgm:prSet presAssocID="{CDC9060F-B4D4-43B5-B91F-5C900CBC12F4}" presName="ThreeNodes_2" presStyleLbl="node1" presStyleIdx="1" presStyleCnt="3">
        <dgm:presLayoutVars>
          <dgm:bulletEnabled val="1"/>
        </dgm:presLayoutVars>
      </dgm:prSet>
      <dgm:spPr/>
    </dgm:pt>
    <dgm:pt modelId="{35D368E5-9011-E445-816A-D184792AA144}" type="pres">
      <dgm:prSet presAssocID="{CDC9060F-B4D4-43B5-B91F-5C900CBC12F4}" presName="ThreeNodes_3" presStyleLbl="node1" presStyleIdx="2" presStyleCnt="3">
        <dgm:presLayoutVars>
          <dgm:bulletEnabled val="1"/>
        </dgm:presLayoutVars>
      </dgm:prSet>
      <dgm:spPr/>
    </dgm:pt>
    <dgm:pt modelId="{F53A9F30-3648-7C49-A4E2-30DAE1D1E3D2}" type="pres">
      <dgm:prSet presAssocID="{CDC9060F-B4D4-43B5-B91F-5C900CBC12F4}" presName="ThreeConn_1-2" presStyleLbl="fgAccFollowNode1" presStyleIdx="0" presStyleCnt="2">
        <dgm:presLayoutVars>
          <dgm:bulletEnabled val="1"/>
        </dgm:presLayoutVars>
      </dgm:prSet>
      <dgm:spPr/>
    </dgm:pt>
    <dgm:pt modelId="{7B7CADA7-C507-634C-AC81-EFC86DCE9CFA}" type="pres">
      <dgm:prSet presAssocID="{CDC9060F-B4D4-43B5-B91F-5C900CBC12F4}" presName="ThreeConn_2-3" presStyleLbl="fgAccFollowNode1" presStyleIdx="1" presStyleCnt="2">
        <dgm:presLayoutVars>
          <dgm:bulletEnabled val="1"/>
        </dgm:presLayoutVars>
      </dgm:prSet>
      <dgm:spPr/>
    </dgm:pt>
    <dgm:pt modelId="{B6FEF969-86F7-A741-8C57-AA78D1E1226B}" type="pres">
      <dgm:prSet presAssocID="{CDC9060F-B4D4-43B5-B91F-5C900CBC12F4}" presName="ThreeNodes_1_text" presStyleLbl="node1" presStyleIdx="2" presStyleCnt="3">
        <dgm:presLayoutVars>
          <dgm:bulletEnabled val="1"/>
        </dgm:presLayoutVars>
      </dgm:prSet>
      <dgm:spPr/>
    </dgm:pt>
    <dgm:pt modelId="{934E2902-CF85-4C44-A4A9-1E3AC7AE9A6E}" type="pres">
      <dgm:prSet presAssocID="{CDC9060F-B4D4-43B5-B91F-5C900CBC12F4}" presName="ThreeNodes_2_text" presStyleLbl="node1" presStyleIdx="2" presStyleCnt="3">
        <dgm:presLayoutVars>
          <dgm:bulletEnabled val="1"/>
        </dgm:presLayoutVars>
      </dgm:prSet>
      <dgm:spPr/>
    </dgm:pt>
    <dgm:pt modelId="{91C09C29-B7E0-8044-8FF6-D8643F177E19}" type="pres">
      <dgm:prSet presAssocID="{CDC9060F-B4D4-43B5-B91F-5C900CBC12F4}" presName="ThreeNodes_3_text" presStyleLbl="node1" presStyleIdx="2" presStyleCnt="3">
        <dgm:presLayoutVars>
          <dgm:bulletEnabled val="1"/>
        </dgm:presLayoutVars>
      </dgm:prSet>
      <dgm:spPr/>
    </dgm:pt>
  </dgm:ptLst>
  <dgm:cxnLst>
    <dgm:cxn modelId="{43881F0F-FAC0-9948-987B-5B20AF82B93C}" type="presOf" srcId="{2AF539F4-3A9B-4829-8EA6-C306605203FF}" destId="{7B7CADA7-C507-634C-AC81-EFC86DCE9CFA}" srcOrd="0" destOrd="0" presId="urn:microsoft.com/office/officeart/2005/8/layout/vProcess5"/>
    <dgm:cxn modelId="{4A7CAD12-4F31-FE4D-83A6-F65DB0BF804D}" type="presOf" srcId="{91F25DA5-6EF9-4518-B243-FAAA18FCB49F}" destId="{934E2902-CF85-4C44-A4A9-1E3AC7AE9A6E}" srcOrd="1" destOrd="0" presId="urn:microsoft.com/office/officeart/2005/8/layout/vProcess5"/>
    <dgm:cxn modelId="{42684624-9E24-374C-9457-030B9D41B5B9}" type="presOf" srcId="{F8B24B1E-6C8B-4791-9EFF-FC95FDF73060}" destId="{35D368E5-9011-E445-816A-D184792AA144}" srcOrd="0" destOrd="0" presId="urn:microsoft.com/office/officeart/2005/8/layout/vProcess5"/>
    <dgm:cxn modelId="{F32CCF50-5D1B-4D1E-A1D8-24F1CA95C877}" srcId="{CDC9060F-B4D4-43B5-B91F-5C900CBC12F4}" destId="{C55420EB-0157-4062-8452-8A94454AFCC0}" srcOrd="0" destOrd="0" parTransId="{047E7083-85ED-4832-8F39-ED73FA214E8B}" sibTransId="{AF12BB51-81F7-456B-B450-D798C82CCEFE}"/>
    <dgm:cxn modelId="{6F9C5288-DD0D-B04C-B466-589FBD393A58}" type="presOf" srcId="{91F25DA5-6EF9-4518-B243-FAAA18FCB49F}" destId="{DF5FA863-B2BC-354B-A99B-2CFD8801B0AD}" srcOrd="0" destOrd="0" presId="urn:microsoft.com/office/officeart/2005/8/layout/vProcess5"/>
    <dgm:cxn modelId="{3588B49F-E37C-8749-AE38-0417D88519B4}" type="presOf" srcId="{AF12BB51-81F7-456B-B450-D798C82CCEFE}" destId="{F53A9F30-3648-7C49-A4E2-30DAE1D1E3D2}" srcOrd="0" destOrd="0" presId="urn:microsoft.com/office/officeart/2005/8/layout/vProcess5"/>
    <dgm:cxn modelId="{A37B9DA2-91A4-400A-82AB-706C681B9B8A}" srcId="{CDC9060F-B4D4-43B5-B91F-5C900CBC12F4}" destId="{91F25DA5-6EF9-4518-B243-FAAA18FCB49F}" srcOrd="1" destOrd="0" parTransId="{30047B26-57D0-4AC2-B63A-A1335BA439FD}" sibTransId="{2AF539F4-3A9B-4829-8EA6-C306605203FF}"/>
    <dgm:cxn modelId="{F70CACB4-4993-4468-98DD-B10F74B642D6}" srcId="{CDC9060F-B4D4-43B5-B91F-5C900CBC12F4}" destId="{F8B24B1E-6C8B-4791-9EFF-FC95FDF73060}" srcOrd="2" destOrd="0" parTransId="{3EED9DC9-397D-4C27-AA5D-6AAECD677431}" sibTransId="{A9BD7BE6-5B54-41FC-BD70-814B0133FDFD}"/>
    <dgm:cxn modelId="{7E1183BC-104E-EE43-961D-071C11F37130}" type="presOf" srcId="{C55420EB-0157-4062-8452-8A94454AFCC0}" destId="{B6FEF969-86F7-A741-8C57-AA78D1E1226B}" srcOrd="1" destOrd="0" presId="urn:microsoft.com/office/officeart/2005/8/layout/vProcess5"/>
    <dgm:cxn modelId="{1AAB7AD9-7A4D-814B-BEE2-7164C1EDC5B4}" type="presOf" srcId="{F8B24B1E-6C8B-4791-9EFF-FC95FDF73060}" destId="{91C09C29-B7E0-8044-8FF6-D8643F177E19}" srcOrd="1" destOrd="0" presId="urn:microsoft.com/office/officeart/2005/8/layout/vProcess5"/>
    <dgm:cxn modelId="{CF05D9EB-3496-6F42-A8E7-6F751576F556}" type="presOf" srcId="{CDC9060F-B4D4-43B5-B91F-5C900CBC12F4}" destId="{927204FA-9AB9-224F-813F-4E1814EFE03F}" srcOrd="0" destOrd="0" presId="urn:microsoft.com/office/officeart/2005/8/layout/vProcess5"/>
    <dgm:cxn modelId="{5546A2FC-6DCF-2146-8137-AE27F3297202}" type="presOf" srcId="{C55420EB-0157-4062-8452-8A94454AFCC0}" destId="{2CAF4891-6364-7445-8728-09875864422C}" srcOrd="0" destOrd="0" presId="urn:microsoft.com/office/officeart/2005/8/layout/vProcess5"/>
    <dgm:cxn modelId="{97EF4AF2-0C70-EC43-A1F1-AEBA4539D2A9}" type="presParOf" srcId="{927204FA-9AB9-224F-813F-4E1814EFE03F}" destId="{F327249E-F765-1646-9E8F-4BC746D320F7}" srcOrd="0" destOrd="0" presId="urn:microsoft.com/office/officeart/2005/8/layout/vProcess5"/>
    <dgm:cxn modelId="{4099D469-A11A-4C4B-94B6-DA097EF7E3BB}" type="presParOf" srcId="{927204FA-9AB9-224F-813F-4E1814EFE03F}" destId="{2CAF4891-6364-7445-8728-09875864422C}" srcOrd="1" destOrd="0" presId="urn:microsoft.com/office/officeart/2005/8/layout/vProcess5"/>
    <dgm:cxn modelId="{A65DAEF3-85AE-444D-B7C7-CA26DFF54114}" type="presParOf" srcId="{927204FA-9AB9-224F-813F-4E1814EFE03F}" destId="{DF5FA863-B2BC-354B-A99B-2CFD8801B0AD}" srcOrd="2" destOrd="0" presId="urn:microsoft.com/office/officeart/2005/8/layout/vProcess5"/>
    <dgm:cxn modelId="{8C471D4E-2ECA-7C4D-973E-8482CE6B82D6}" type="presParOf" srcId="{927204FA-9AB9-224F-813F-4E1814EFE03F}" destId="{35D368E5-9011-E445-816A-D184792AA144}" srcOrd="3" destOrd="0" presId="urn:microsoft.com/office/officeart/2005/8/layout/vProcess5"/>
    <dgm:cxn modelId="{D1A331A9-7D79-2A47-B162-75B7138F04FE}" type="presParOf" srcId="{927204FA-9AB9-224F-813F-4E1814EFE03F}" destId="{F53A9F30-3648-7C49-A4E2-30DAE1D1E3D2}" srcOrd="4" destOrd="0" presId="urn:microsoft.com/office/officeart/2005/8/layout/vProcess5"/>
    <dgm:cxn modelId="{CA3FD874-7FE8-154B-BB0F-6728F0AE2637}" type="presParOf" srcId="{927204FA-9AB9-224F-813F-4E1814EFE03F}" destId="{7B7CADA7-C507-634C-AC81-EFC86DCE9CFA}" srcOrd="5" destOrd="0" presId="urn:microsoft.com/office/officeart/2005/8/layout/vProcess5"/>
    <dgm:cxn modelId="{C6C6AE2C-E809-7447-B611-2608115D068C}" type="presParOf" srcId="{927204FA-9AB9-224F-813F-4E1814EFE03F}" destId="{B6FEF969-86F7-A741-8C57-AA78D1E1226B}" srcOrd="6" destOrd="0" presId="urn:microsoft.com/office/officeart/2005/8/layout/vProcess5"/>
    <dgm:cxn modelId="{58DECFEC-26A3-744F-A25A-B13A2B6AD585}" type="presParOf" srcId="{927204FA-9AB9-224F-813F-4E1814EFE03F}" destId="{934E2902-CF85-4C44-A4A9-1E3AC7AE9A6E}" srcOrd="7" destOrd="0" presId="urn:microsoft.com/office/officeart/2005/8/layout/vProcess5"/>
    <dgm:cxn modelId="{9A8F4F45-201F-1F43-8CDB-5344DCB66957}" type="presParOf" srcId="{927204FA-9AB9-224F-813F-4E1814EFE03F}" destId="{91C09C29-B7E0-8044-8FF6-D8643F177E1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7BC28-20F6-D446-8759-EDBA388D0F1E}">
      <dsp:nvSpPr>
        <dsp:cNvPr id="0" name=""/>
        <dsp:cNvSpPr/>
      </dsp:nvSpPr>
      <dsp:spPr>
        <a:xfrm>
          <a:off x="0" y="493"/>
          <a:ext cx="10213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42B09F-02A6-AA42-A895-A828FA99D9FC}">
      <dsp:nvSpPr>
        <dsp:cNvPr id="0" name=""/>
        <dsp:cNvSpPr/>
      </dsp:nvSpPr>
      <dsp:spPr>
        <a:xfrm>
          <a:off x="0" y="493"/>
          <a:ext cx="10213200" cy="80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b="1" kern="1200" dirty="0"/>
            <a:t>Notable Column Means: </a:t>
          </a:r>
          <a:endParaRPr lang="en-US" sz="2200" kern="1200" dirty="0"/>
        </a:p>
      </dsp:txBody>
      <dsp:txXfrm>
        <a:off x="0" y="493"/>
        <a:ext cx="10213200" cy="807840"/>
      </dsp:txXfrm>
    </dsp:sp>
    <dsp:sp modelId="{B67076BA-C8B3-934F-92A1-5EFB1E21E196}">
      <dsp:nvSpPr>
        <dsp:cNvPr id="0" name=""/>
        <dsp:cNvSpPr/>
      </dsp:nvSpPr>
      <dsp:spPr>
        <a:xfrm>
          <a:off x="0" y="808334"/>
          <a:ext cx="10213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E5894-5298-2547-96AB-DCFB741DAE43}">
      <dsp:nvSpPr>
        <dsp:cNvPr id="0" name=""/>
        <dsp:cNvSpPr/>
      </dsp:nvSpPr>
      <dsp:spPr>
        <a:xfrm>
          <a:off x="0" y="808334"/>
          <a:ext cx="10213200" cy="80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1" kern="1200"/>
            <a:t>Points Per 48 +/-: +3.21</a:t>
          </a:r>
          <a:endParaRPr lang="en-US" sz="2200" kern="1200"/>
        </a:p>
      </dsp:txBody>
      <dsp:txXfrm>
        <a:off x="0" y="808334"/>
        <a:ext cx="10213200" cy="807840"/>
      </dsp:txXfrm>
    </dsp:sp>
    <dsp:sp modelId="{620279AE-87BA-2546-B959-4186EE944B4C}">
      <dsp:nvSpPr>
        <dsp:cNvPr id="0" name=""/>
        <dsp:cNvSpPr/>
      </dsp:nvSpPr>
      <dsp:spPr>
        <a:xfrm>
          <a:off x="0" y="1616175"/>
          <a:ext cx="10213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7CC3FB-10EA-5A48-AB68-83FC4860B50C}">
      <dsp:nvSpPr>
        <dsp:cNvPr id="0" name=""/>
        <dsp:cNvSpPr/>
      </dsp:nvSpPr>
      <dsp:spPr>
        <a:xfrm>
          <a:off x="0" y="1616175"/>
          <a:ext cx="10213200" cy="80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1" kern="1200" dirty="0"/>
            <a:t>Possessions by lineup: 259.18</a:t>
          </a:r>
          <a:endParaRPr lang="en-US" sz="2200" kern="1200" dirty="0"/>
        </a:p>
      </dsp:txBody>
      <dsp:txXfrm>
        <a:off x="0" y="1616175"/>
        <a:ext cx="10213200" cy="807840"/>
      </dsp:txXfrm>
    </dsp:sp>
    <dsp:sp modelId="{73C9C2EE-5E24-2B45-816C-3CBD33F0F7A8}">
      <dsp:nvSpPr>
        <dsp:cNvPr id="0" name=""/>
        <dsp:cNvSpPr/>
      </dsp:nvSpPr>
      <dsp:spPr>
        <a:xfrm>
          <a:off x="0" y="2424015"/>
          <a:ext cx="10213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C0180-B29F-E540-8544-0DC5E3041BB6}">
      <dsp:nvSpPr>
        <dsp:cNvPr id="0" name=""/>
        <dsp:cNvSpPr/>
      </dsp:nvSpPr>
      <dsp:spPr>
        <a:xfrm>
          <a:off x="0" y="2424015"/>
          <a:ext cx="10213200" cy="80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i="1" kern="1200"/>
            <a:t>Games Played by lineup: 2.67</a:t>
          </a:r>
          <a:endParaRPr lang="en-US" sz="2200" kern="1200"/>
        </a:p>
      </dsp:txBody>
      <dsp:txXfrm>
        <a:off x="0" y="2424015"/>
        <a:ext cx="10213200" cy="807840"/>
      </dsp:txXfrm>
    </dsp:sp>
    <dsp:sp modelId="{CC7647C5-44F2-534E-8165-3BE43E650F7B}">
      <dsp:nvSpPr>
        <dsp:cNvPr id="0" name=""/>
        <dsp:cNvSpPr/>
      </dsp:nvSpPr>
      <dsp:spPr>
        <a:xfrm>
          <a:off x="0" y="3231856"/>
          <a:ext cx="10213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9BC4C0-4371-1645-A783-C903818F598E}">
      <dsp:nvSpPr>
        <dsp:cNvPr id="0" name=""/>
        <dsp:cNvSpPr/>
      </dsp:nvSpPr>
      <dsp:spPr>
        <a:xfrm>
          <a:off x="0" y="3231856"/>
          <a:ext cx="10213200" cy="80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I also wanted to create visualizations that would help me understand which lineups are playing the most and are most/least effective</a:t>
          </a:r>
        </a:p>
      </dsp:txBody>
      <dsp:txXfrm>
        <a:off x="0" y="3231856"/>
        <a:ext cx="10213200" cy="807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F4891-6364-7445-8728-09875864422C}">
      <dsp:nvSpPr>
        <dsp:cNvPr id="0" name=""/>
        <dsp:cNvSpPr/>
      </dsp:nvSpPr>
      <dsp:spPr>
        <a:xfrm>
          <a:off x="0" y="0"/>
          <a:ext cx="8681220" cy="1212057"/>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Performance of specific lineups is crucial in determining team success, perhaps moreso than individual player performance</a:t>
          </a:r>
        </a:p>
      </dsp:txBody>
      <dsp:txXfrm>
        <a:off x="35500" y="35500"/>
        <a:ext cx="7373315" cy="1141057"/>
      </dsp:txXfrm>
    </dsp:sp>
    <dsp:sp modelId="{DF5FA863-B2BC-354B-A99B-2CFD8801B0AD}">
      <dsp:nvSpPr>
        <dsp:cNvPr id="0" name=""/>
        <dsp:cNvSpPr/>
      </dsp:nvSpPr>
      <dsp:spPr>
        <a:xfrm>
          <a:off x="765989" y="1414066"/>
          <a:ext cx="8681220" cy="1212057"/>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Teams can see large boosts in performance by simply swapping out one weak link in a lineup:</a:t>
          </a:r>
        </a:p>
      </dsp:txBody>
      <dsp:txXfrm>
        <a:off x="801489" y="1449566"/>
        <a:ext cx="7056392" cy="1141057"/>
      </dsp:txXfrm>
    </dsp:sp>
    <dsp:sp modelId="{35D368E5-9011-E445-816A-D184792AA144}">
      <dsp:nvSpPr>
        <dsp:cNvPr id="0" name=""/>
        <dsp:cNvSpPr/>
      </dsp:nvSpPr>
      <dsp:spPr>
        <a:xfrm>
          <a:off x="1531979" y="2828133"/>
          <a:ext cx="8681220" cy="1212057"/>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Specifically, in the case of Kent Bazemore and Tim Hardaway Jr, Mike Budenholzer made a curious decision to play a lineup featuring Bazemore about 4x as much as a lineup with Hardaway Jr., even though Hardaway’s lineup was significantly more effective.</a:t>
          </a:r>
        </a:p>
      </dsp:txBody>
      <dsp:txXfrm>
        <a:off x="1567479" y="2863633"/>
        <a:ext cx="7056392" cy="1141057"/>
      </dsp:txXfrm>
    </dsp:sp>
    <dsp:sp modelId="{F53A9F30-3648-7C49-A4E2-30DAE1D1E3D2}">
      <dsp:nvSpPr>
        <dsp:cNvPr id="0" name=""/>
        <dsp:cNvSpPr/>
      </dsp:nvSpPr>
      <dsp:spPr>
        <a:xfrm>
          <a:off x="7893382" y="919143"/>
          <a:ext cx="787837" cy="787837"/>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070645" y="919143"/>
        <a:ext cx="433311" cy="592847"/>
      </dsp:txXfrm>
    </dsp:sp>
    <dsp:sp modelId="{7B7CADA7-C507-634C-AC81-EFC86DCE9CFA}">
      <dsp:nvSpPr>
        <dsp:cNvPr id="0" name=""/>
        <dsp:cNvSpPr/>
      </dsp:nvSpPr>
      <dsp:spPr>
        <a:xfrm>
          <a:off x="8659372" y="2325129"/>
          <a:ext cx="787837" cy="787837"/>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836635" y="2325129"/>
        <a:ext cx="433311" cy="59284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8115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6660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859277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8803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11/27/22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89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200770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786239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971320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206325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368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11/27/22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14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11/27/22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72786619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06"/>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64B62-8FDB-FF40-8337-2D444E9B6472}"/>
              </a:ext>
            </a:extLst>
          </p:cNvPr>
          <p:cNvSpPr>
            <a:spLocks noGrp="1"/>
          </p:cNvSpPr>
          <p:nvPr>
            <p:ph type="ctrTitle"/>
          </p:nvPr>
        </p:nvSpPr>
        <p:spPr>
          <a:xfrm>
            <a:off x="990000" y="395289"/>
            <a:ext cx="4075200" cy="2226688"/>
          </a:xfrm>
        </p:spPr>
        <p:txBody>
          <a:bodyPr>
            <a:noAutofit/>
          </a:bodyPr>
          <a:lstStyle/>
          <a:p>
            <a:r>
              <a:rPr lang="en-US" b="1" dirty="0"/>
              <a:t>NBA Lineup Analysis</a:t>
            </a:r>
          </a:p>
        </p:txBody>
      </p:sp>
      <p:sp>
        <p:nvSpPr>
          <p:cNvPr id="3" name="Subtitle 2">
            <a:extLst>
              <a:ext uri="{FF2B5EF4-FFF2-40B4-BE49-F238E27FC236}">
                <a16:creationId xmlns:a16="http://schemas.microsoft.com/office/drawing/2014/main" id="{FBADAACA-BC62-CD49-A5AF-896BBE974F9E}"/>
              </a:ext>
            </a:extLst>
          </p:cNvPr>
          <p:cNvSpPr>
            <a:spLocks noGrp="1"/>
          </p:cNvSpPr>
          <p:nvPr>
            <p:ph type="subTitle" idx="1"/>
          </p:nvPr>
        </p:nvSpPr>
        <p:spPr>
          <a:xfrm>
            <a:off x="990000" y="4248000"/>
            <a:ext cx="4075200" cy="2070001"/>
          </a:xfrm>
        </p:spPr>
        <p:txBody>
          <a:bodyPr>
            <a:normAutofit/>
          </a:bodyPr>
          <a:lstStyle/>
          <a:p>
            <a:r>
              <a:rPr lang="en-US" sz="2200" dirty="0"/>
              <a:t>Jacob Kauffman</a:t>
            </a:r>
          </a:p>
          <a:p>
            <a:r>
              <a:rPr lang="en-US" sz="2200" dirty="0"/>
              <a:t>Project Three</a:t>
            </a:r>
          </a:p>
          <a:p>
            <a:r>
              <a:rPr lang="en-US" sz="2200" dirty="0"/>
              <a:t>SMGT 431 – Advanced Sport Analytics</a:t>
            </a:r>
          </a:p>
        </p:txBody>
      </p:sp>
      <p:grpSp>
        <p:nvGrpSpPr>
          <p:cNvPr id="11" name="Group 1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2" name="Rectangle 1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4" name="Group 1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4" name="Picture 3">
            <a:extLst>
              <a:ext uri="{FF2B5EF4-FFF2-40B4-BE49-F238E27FC236}">
                <a16:creationId xmlns:a16="http://schemas.microsoft.com/office/drawing/2014/main" id="{9D0D54B8-4912-47F4-9EEB-40EE685CCC32}"/>
              </a:ext>
            </a:extLst>
          </p:cNvPr>
          <p:cNvPicPr>
            <a:picLocks noChangeAspect="1"/>
          </p:cNvPicPr>
          <p:nvPr/>
        </p:nvPicPr>
        <p:blipFill rotWithShape="1">
          <a:blip r:embed="rId2"/>
          <a:srcRect l="23140" r="27401"/>
          <a:stretch/>
        </p:blipFill>
        <p:spPr>
          <a:xfrm>
            <a:off x="6080462" y="6306"/>
            <a:ext cx="6111538" cy="6858000"/>
          </a:xfrm>
          <a:prstGeom prst="rect">
            <a:avLst/>
          </a:prstGeom>
        </p:spPr>
      </p:pic>
    </p:spTree>
    <p:extLst>
      <p:ext uri="{BB962C8B-B14F-4D97-AF65-F5344CB8AC3E}">
        <p14:creationId xmlns:p14="http://schemas.microsoft.com/office/powerpoint/2010/main" val="2718118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387F-8741-0A3B-EEA6-08659CF05101}"/>
              </a:ext>
            </a:extLst>
          </p:cNvPr>
          <p:cNvSpPr>
            <a:spLocks noGrp="1"/>
          </p:cNvSpPr>
          <p:nvPr>
            <p:ph type="title"/>
          </p:nvPr>
        </p:nvSpPr>
        <p:spPr>
          <a:xfrm>
            <a:off x="989400" y="395289"/>
            <a:ext cx="10213200" cy="1112836"/>
          </a:xfrm>
        </p:spPr>
        <p:txBody>
          <a:bodyPr anchor="b">
            <a:normAutofit/>
          </a:bodyPr>
          <a:lstStyle/>
          <a:p>
            <a:r>
              <a:rPr lang="en-US" dirty="0"/>
              <a:t>Exploratory Analysis</a:t>
            </a:r>
            <a:endParaRPr lang="en-US"/>
          </a:p>
        </p:txBody>
      </p:sp>
      <p:graphicFrame>
        <p:nvGraphicFramePr>
          <p:cNvPr id="6" name="Content Placeholder 2">
            <a:extLst>
              <a:ext uri="{FF2B5EF4-FFF2-40B4-BE49-F238E27FC236}">
                <a16:creationId xmlns:a16="http://schemas.microsoft.com/office/drawing/2014/main" id="{11745EFF-5D4C-A508-D0A5-C67A6C5AAF12}"/>
              </a:ext>
            </a:extLst>
          </p:cNvPr>
          <p:cNvGraphicFramePr>
            <a:graphicFrameLocks noGrp="1"/>
          </p:cNvGraphicFramePr>
          <p:nvPr>
            <p:ph idx="1"/>
            <p:extLst>
              <p:ext uri="{D42A27DB-BD31-4B8C-83A1-F6EECF244321}">
                <p14:modId xmlns:p14="http://schemas.microsoft.com/office/powerpoint/2010/main" val="4036463915"/>
              </p:ext>
            </p:extLst>
          </p:nvPr>
        </p:nvGraphicFramePr>
        <p:xfrm>
          <a:off x="989400" y="1685925"/>
          <a:ext cx="10213200" cy="4040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916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6BD7AA7F-8D1C-55F8-7F62-2208BE708CCE}"/>
              </a:ext>
            </a:extLst>
          </p:cNvPr>
          <p:cNvPicPr>
            <a:picLocks noChangeAspect="1"/>
          </p:cNvPicPr>
          <p:nvPr/>
        </p:nvPicPr>
        <p:blipFill>
          <a:blip r:embed="rId2"/>
          <a:stretch>
            <a:fillRect/>
          </a:stretch>
        </p:blipFill>
        <p:spPr>
          <a:xfrm>
            <a:off x="675455" y="68263"/>
            <a:ext cx="10841090" cy="6721475"/>
          </a:xfrm>
          <a:prstGeom prst="rect">
            <a:avLst/>
          </a:prstGeom>
          <a:noFill/>
        </p:spPr>
      </p:pic>
    </p:spTree>
    <p:extLst>
      <p:ext uri="{BB962C8B-B14F-4D97-AF65-F5344CB8AC3E}">
        <p14:creationId xmlns:p14="http://schemas.microsoft.com/office/powerpoint/2010/main" val="205211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with medium confidence">
            <a:extLst>
              <a:ext uri="{FF2B5EF4-FFF2-40B4-BE49-F238E27FC236}">
                <a16:creationId xmlns:a16="http://schemas.microsoft.com/office/drawing/2014/main" id="{164DEF12-C161-F975-3F8F-8A14927728CE}"/>
              </a:ext>
            </a:extLst>
          </p:cNvPr>
          <p:cNvPicPr>
            <a:picLocks noChangeAspect="1"/>
          </p:cNvPicPr>
          <p:nvPr/>
        </p:nvPicPr>
        <p:blipFill>
          <a:blip r:embed="rId2"/>
          <a:stretch>
            <a:fillRect/>
          </a:stretch>
        </p:blipFill>
        <p:spPr>
          <a:xfrm>
            <a:off x="541061" y="68263"/>
            <a:ext cx="11109877" cy="6721475"/>
          </a:xfrm>
          <a:prstGeom prst="rect">
            <a:avLst/>
          </a:prstGeom>
          <a:noFill/>
        </p:spPr>
      </p:pic>
    </p:spTree>
    <p:extLst>
      <p:ext uri="{BB962C8B-B14F-4D97-AF65-F5344CB8AC3E}">
        <p14:creationId xmlns:p14="http://schemas.microsoft.com/office/powerpoint/2010/main" val="157121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EF443215-1E12-2B70-FE6E-599ECCFF7397}"/>
              </a:ext>
            </a:extLst>
          </p:cNvPr>
          <p:cNvPicPr>
            <a:picLocks noChangeAspect="1"/>
          </p:cNvPicPr>
          <p:nvPr/>
        </p:nvPicPr>
        <p:blipFill>
          <a:blip r:embed="rId2"/>
          <a:stretch>
            <a:fillRect/>
          </a:stretch>
        </p:blipFill>
        <p:spPr>
          <a:xfrm>
            <a:off x="740242" y="68263"/>
            <a:ext cx="10711515" cy="6721475"/>
          </a:xfrm>
          <a:prstGeom prst="rect">
            <a:avLst/>
          </a:prstGeom>
          <a:noFill/>
        </p:spPr>
      </p:pic>
    </p:spTree>
    <p:extLst>
      <p:ext uri="{BB962C8B-B14F-4D97-AF65-F5344CB8AC3E}">
        <p14:creationId xmlns:p14="http://schemas.microsoft.com/office/powerpoint/2010/main" val="265216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F963508C-62D5-9F1C-216A-2B3A2B1BDE37}"/>
              </a:ext>
            </a:extLst>
          </p:cNvPr>
          <p:cNvPicPr>
            <a:picLocks noChangeAspect="1"/>
          </p:cNvPicPr>
          <p:nvPr/>
        </p:nvPicPr>
        <p:blipFill>
          <a:blip r:embed="rId2"/>
          <a:stretch>
            <a:fillRect/>
          </a:stretch>
        </p:blipFill>
        <p:spPr>
          <a:xfrm>
            <a:off x="541061" y="68263"/>
            <a:ext cx="11109877" cy="6721475"/>
          </a:xfrm>
          <a:prstGeom prst="rect">
            <a:avLst/>
          </a:prstGeom>
          <a:noFill/>
        </p:spPr>
      </p:pic>
      <p:pic>
        <p:nvPicPr>
          <p:cNvPr id="6" name="Picture 5" descr="Background pattern&#10;&#10;Description automatically generated with low confidence">
            <a:extLst>
              <a:ext uri="{FF2B5EF4-FFF2-40B4-BE49-F238E27FC236}">
                <a16:creationId xmlns:a16="http://schemas.microsoft.com/office/drawing/2014/main" id="{BB652607-B5B5-464E-2C3B-C90BFB814804}"/>
              </a:ext>
            </a:extLst>
          </p:cNvPr>
          <p:cNvPicPr>
            <a:picLocks noChangeAspect="1"/>
          </p:cNvPicPr>
          <p:nvPr/>
        </p:nvPicPr>
        <p:blipFill>
          <a:blip r:embed="rId3"/>
          <a:stretch>
            <a:fillRect/>
          </a:stretch>
        </p:blipFill>
        <p:spPr>
          <a:xfrm>
            <a:off x="8606064" y="68262"/>
            <a:ext cx="1365250" cy="1663408"/>
          </a:xfrm>
          <a:prstGeom prst="rect">
            <a:avLst/>
          </a:prstGeom>
        </p:spPr>
      </p:pic>
    </p:spTree>
    <p:extLst>
      <p:ext uri="{BB962C8B-B14F-4D97-AF65-F5344CB8AC3E}">
        <p14:creationId xmlns:p14="http://schemas.microsoft.com/office/powerpoint/2010/main" val="3986338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3E820F2-2903-382F-1260-E7CCB4AE3646}"/>
              </a:ext>
            </a:extLst>
          </p:cNvPr>
          <p:cNvPicPr>
            <a:picLocks noChangeAspect="1"/>
          </p:cNvPicPr>
          <p:nvPr/>
        </p:nvPicPr>
        <p:blipFill rotWithShape="1">
          <a:blip r:embed="rId2"/>
          <a:srcRect/>
          <a:stretch/>
        </p:blipFill>
        <p:spPr>
          <a:xfrm>
            <a:off x="518013" y="68263"/>
            <a:ext cx="11155974" cy="6721475"/>
          </a:xfrm>
          <a:prstGeom prst="rect">
            <a:avLst/>
          </a:prstGeom>
          <a:noFill/>
        </p:spPr>
      </p:pic>
      <p:pic>
        <p:nvPicPr>
          <p:cNvPr id="7" name="Picture 6" descr="Chart&#10;&#10;Description automatically generated">
            <a:extLst>
              <a:ext uri="{FF2B5EF4-FFF2-40B4-BE49-F238E27FC236}">
                <a16:creationId xmlns:a16="http://schemas.microsoft.com/office/drawing/2014/main" id="{708F6863-17A0-8864-4A8A-368876F30F09}"/>
              </a:ext>
            </a:extLst>
          </p:cNvPr>
          <p:cNvPicPr>
            <a:picLocks noChangeAspect="1"/>
          </p:cNvPicPr>
          <p:nvPr/>
        </p:nvPicPr>
        <p:blipFill rotWithShape="1">
          <a:blip r:embed="rId3"/>
          <a:srcRect l="13697"/>
          <a:stretch/>
        </p:blipFill>
        <p:spPr>
          <a:xfrm>
            <a:off x="8853712" y="2299607"/>
            <a:ext cx="1259389" cy="1836964"/>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4BAEEA03-F33F-4FF8-71E6-EA305D758994}"/>
              </a:ext>
            </a:extLst>
          </p:cNvPr>
          <p:cNvPicPr>
            <a:picLocks noChangeAspect="1"/>
          </p:cNvPicPr>
          <p:nvPr/>
        </p:nvPicPr>
        <p:blipFill>
          <a:blip r:embed="rId4"/>
          <a:stretch>
            <a:fillRect/>
          </a:stretch>
        </p:blipFill>
        <p:spPr>
          <a:xfrm>
            <a:off x="8853712" y="68262"/>
            <a:ext cx="1365250" cy="1663408"/>
          </a:xfrm>
          <a:prstGeom prst="rect">
            <a:avLst/>
          </a:prstGeom>
        </p:spPr>
      </p:pic>
    </p:spTree>
    <p:extLst>
      <p:ext uri="{BB962C8B-B14F-4D97-AF65-F5344CB8AC3E}">
        <p14:creationId xmlns:p14="http://schemas.microsoft.com/office/powerpoint/2010/main" val="2811748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F02E6-ED17-9A54-B04F-3ED668838449}"/>
              </a:ext>
            </a:extLst>
          </p:cNvPr>
          <p:cNvSpPr>
            <a:spLocks noGrp="1"/>
          </p:cNvSpPr>
          <p:nvPr>
            <p:ph type="title"/>
          </p:nvPr>
        </p:nvSpPr>
        <p:spPr/>
        <p:txBody>
          <a:bodyPr/>
          <a:lstStyle/>
          <a:p>
            <a:pPr algn="ctr"/>
            <a:r>
              <a:rPr lang="en-US" dirty="0"/>
              <a:t>Major Takeaways from Visualizations</a:t>
            </a:r>
          </a:p>
        </p:txBody>
      </p:sp>
      <p:sp>
        <p:nvSpPr>
          <p:cNvPr id="3" name="Content Placeholder 2">
            <a:extLst>
              <a:ext uri="{FF2B5EF4-FFF2-40B4-BE49-F238E27FC236}">
                <a16:creationId xmlns:a16="http://schemas.microsoft.com/office/drawing/2014/main" id="{1CD523A8-2441-AD31-363B-54ECA74CCDF8}"/>
              </a:ext>
            </a:extLst>
          </p:cNvPr>
          <p:cNvSpPr>
            <a:spLocks noGrp="1"/>
          </p:cNvSpPr>
          <p:nvPr>
            <p:ph idx="1"/>
          </p:nvPr>
        </p:nvSpPr>
        <p:spPr>
          <a:xfrm>
            <a:off x="989400" y="1685925"/>
            <a:ext cx="5309800" cy="4540704"/>
          </a:xfrm>
        </p:spPr>
        <p:txBody>
          <a:bodyPr>
            <a:normAutofit fontScale="85000" lnSpcReduction="20000"/>
          </a:bodyPr>
          <a:lstStyle/>
          <a:p>
            <a:pPr marL="0" indent="0" algn="ctr">
              <a:buNone/>
            </a:pPr>
            <a:r>
              <a:rPr lang="en-US" b="1" dirty="0"/>
              <a:t>Specific:</a:t>
            </a:r>
          </a:p>
          <a:p>
            <a:r>
              <a:rPr lang="en-US" dirty="0"/>
              <a:t>The best lineup in the NBA wasn’t on a top 5 NBA team, and it lacked any top 20 players in the league</a:t>
            </a:r>
          </a:p>
          <a:p>
            <a:r>
              <a:rPr lang="en-US" dirty="0"/>
              <a:t>Russell Westbrook’s ability to make a lineup of 4 below average players the 2</a:t>
            </a:r>
            <a:r>
              <a:rPr lang="en-US" baseline="30000" dirty="0"/>
              <a:t>nd</a:t>
            </a:r>
            <a:r>
              <a:rPr lang="en-US" dirty="0"/>
              <a:t> best in the league is incredible</a:t>
            </a:r>
          </a:p>
          <a:p>
            <a:r>
              <a:rPr lang="en-US" dirty="0"/>
              <a:t>”The Process” 76ers were horrendous (3 of 9 worst lineups)</a:t>
            </a:r>
          </a:p>
          <a:p>
            <a:r>
              <a:rPr lang="en-US" dirty="0"/>
              <a:t>Scott Brooks (Wizards Coach) REALLY dislikes his bench</a:t>
            </a:r>
          </a:p>
          <a:p>
            <a:endParaRPr lang="en-US" dirty="0"/>
          </a:p>
          <a:p>
            <a:endParaRPr lang="en-US" dirty="0"/>
          </a:p>
          <a:p>
            <a:endParaRPr lang="en-US" dirty="0"/>
          </a:p>
        </p:txBody>
      </p:sp>
      <p:sp>
        <p:nvSpPr>
          <p:cNvPr id="5" name="Content Placeholder 2">
            <a:extLst>
              <a:ext uri="{FF2B5EF4-FFF2-40B4-BE49-F238E27FC236}">
                <a16:creationId xmlns:a16="http://schemas.microsoft.com/office/drawing/2014/main" id="{D82E996B-58DA-CD90-E7CF-ED5F039152E2}"/>
              </a:ext>
            </a:extLst>
          </p:cNvPr>
          <p:cNvSpPr txBox="1">
            <a:spLocks/>
          </p:cNvSpPr>
          <p:nvPr/>
        </p:nvSpPr>
        <p:spPr>
          <a:xfrm>
            <a:off x="6299200" y="1685925"/>
            <a:ext cx="5309800" cy="4540704"/>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700" b="1" dirty="0"/>
              <a:t>General:</a:t>
            </a:r>
          </a:p>
          <a:p>
            <a:r>
              <a:rPr lang="en-US" sz="1700" dirty="0"/>
              <a:t>The best lineups in the NBA and on a team usually don’t play the highest number of minutes</a:t>
            </a:r>
          </a:p>
          <a:p>
            <a:r>
              <a:rPr lang="en-US" sz="1700" dirty="0"/>
              <a:t>The best lineups in the NBA weren’t nearly as good as the bad lineups were bad</a:t>
            </a:r>
          </a:p>
          <a:p>
            <a:r>
              <a:rPr lang="en-US" sz="1700" dirty="0"/>
              <a:t>Teams often play their worst lineups 3x more than their best</a:t>
            </a:r>
          </a:p>
          <a:p>
            <a:endParaRPr lang="en-US" dirty="0"/>
          </a:p>
          <a:p>
            <a:endParaRPr lang="en-US" dirty="0"/>
          </a:p>
          <a:p>
            <a:endParaRPr lang="en-US" dirty="0"/>
          </a:p>
        </p:txBody>
      </p:sp>
    </p:spTree>
    <p:extLst>
      <p:ext uri="{BB962C8B-B14F-4D97-AF65-F5344CB8AC3E}">
        <p14:creationId xmlns:p14="http://schemas.microsoft.com/office/powerpoint/2010/main" val="1311458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7253-DCCB-43F3-EA7E-B53D44AE02AF}"/>
              </a:ext>
            </a:extLst>
          </p:cNvPr>
          <p:cNvSpPr>
            <a:spLocks noGrp="1"/>
          </p:cNvSpPr>
          <p:nvPr>
            <p:ph type="ctrTitle"/>
          </p:nvPr>
        </p:nvSpPr>
        <p:spPr/>
        <p:txBody>
          <a:bodyPr/>
          <a:lstStyle/>
          <a:p>
            <a:r>
              <a:rPr lang="en-US" dirty="0"/>
              <a:t>Methodology</a:t>
            </a:r>
          </a:p>
        </p:txBody>
      </p:sp>
    </p:spTree>
    <p:extLst>
      <p:ext uri="{BB962C8B-B14F-4D97-AF65-F5344CB8AC3E}">
        <p14:creationId xmlns:p14="http://schemas.microsoft.com/office/powerpoint/2010/main" val="402028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5950-A955-E45D-EB8A-534C5F8D34C3}"/>
              </a:ext>
            </a:extLst>
          </p:cNvPr>
          <p:cNvSpPr>
            <a:spLocks noGrp="1"/>
          </p:cNvSpPr>
          <p:nvPr>
            <p:ph type="title"/>
          </p:nvPr>
        </p:nvSpPr>
        <p:spPr/>
        <p:txBody>
          <a:bodyPr/>
          <a:lstStyle/>
          <a:p>
            <a:pPr algn="ctr"/>
            <a:r>
              <a:rPr lang="en-US" dirty="0"/>
              <a:t>Steps taken to Replicate Analysis</a:t>
            </a:r>
          </a:p>
        </p:txBody>
      </p:sp>
      <p:sp>
        <p:nvSpPr>
          <p:cNvPr id="3" name="Content Placeholder 2">
            <a:extLst>
              <a:ext uri="{FF2B5EF4-FFF2-40B4-BE49-F238E27FC236}">
                <a16:creationId xmlns:a16="http://schemas.microsoft.com/office/drawing/2014/main" id="{353669A8-FD1C-B6E4-DE6C-B2B313CAC378}"/>
              </a:ext>
            </a:extLst>
          </p:cNvPr>
          <p:cNvSpPr>
            <a:spLocks noGrp="1"/>
          </p:cNvSpPr>
          <p:nvPr>
            <p:ph idx="1"/>
          </p:nvPr>
        </p:nvSpPr>
        <p:spPr/>
        <p:txBody>
          <a:bodyPr/>
          <a:lstStyle/>
          <a:p>
            <a:pPr marL="457200" indent="-457200">
              <a:buAutoNum type="arabicPeriod"/>
            </a:pPr>
            <a:r>
              <a:rPr lang="en-US" dirty="0"/>
              <a:t>Use the DPLYR Package to clean data and to make it closely resemble the dataset that Mathletics used for their analysis (the most important part of this is calculating points per 48 minutes)</a:t>
            </a:r>
          </a:p>
          <a:p>
            <a:pPr marL="457200" indent="-457200">
              <a:buAutoNum type="arabicPeriod"/>
            </a:pPr>
            <a:r>
              <a:rPr lang="en-US" dirty="0"/>
              <a:t>According to Mathletics, indicates that the actual performance of a lineup over 48 minutes is normally distributed with a mean equal to its lineup rating and a standard deviation of 12 points. Thus, the formula to calculate standard deviation of a lineup’s rating is:</a:t>
            </a:r>
          </a:p>
          <a:p>
            <a:pPr marL="457200" indent="-457200">
              <a:buAutoNum type="arabicPeriod"/>
            </a:pPr>
            <a:endParaRPr lang="en-US" dirty="0"/>
          </a:p>
        </p:txBody>
      </p:sp>
      <p:pic>
        <p:nvPicPr>
          <p:cNvPr id="5" name="Picture 4" descr="Text&#10;&#10;Description automatically generated with low confidence">
            <a:extLst>
              <a:ext uri="{FF2B5EF4-FFF2-40B4-BE49-F238E27FC236}">
                <a16:creationId xmlns:a16="http://schemas.microsoft.com/office/drawing/2014/main" id="{43ECC84D-8A42-5F82-1735-510707638983}"/>
              </a:ext>
            </a:extLst>
          </p:cNvPr>
          <p:cNvPicPr>
            <a:picLocks noChangeAspect="1"/>
          </p:cNvPicPr>
          <p:nvPr/>
        </p:nvPicPr>
        <p:blipFill>
          <a:blip r:embed="rId2"/>
          <a:stretch>
            <a:fillRect/>
          </a:stretch>
        </p:blipFill>
        <p:spPr>
          <a:xfrm>
            <a:off x="4719864" y="5219324"/>
            <a:ext cx="3045279" cy="1243387"/>
          </a:xfrm>
          <a:prstGeom prst="rect">
            <a:avLst/>
          </a:prstGeom>
        </p:spPr>
      </p:pic>
    </p:spTree>
    <p:extLst>
      <p:ext uri="{BB962C8B-B14F-4D97-AF65-F5344CB8AC3E}">
        <p14:creationId xmlns:p14="http://schemas.microsoft.com/office/powerpoint/2010/main" val="3866379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5950-A955-E45D-EB8A-534C5F8D34C3}"/>
              </a:ext>
            </a:extLst>
          </p:cNvPr>
          <p:cNvSpPr>
            <a:spLocks noGrp="1"/>
          </p:cNvSpPr>
          <p:nvPr>
            <p:ph type="title"/>
          </p:nvPr>
        </p:nvSpPr>
        <p:spPr/>
        <p:txBody>
          <a:bodyPr/>
          <a:lstStyle/>
          <a:p>
            <a:pPr algn="ctr"/>
            <a:r>
              <a:rPr lang="en-US" dirty="0"/>
              <a:t>Steps taken to Replicate Analysis</a:t>
            </a:r>
          </a:p>
        </p:txBody>
      </p:sp>
      <p:sp>
        <p:nvSpPr>
          <p:cNvPr id="3" name="Content Placeholder 2">
            <a:extLst>
              <a:ext uri="{FF2B5EF4-FFF2-40B4-BE49-F238E27FC236}">
                <a16:creationId xmlns:a16="http://schemas.microsoft.com/office/drawing/2014/main" id="{353669A8-FD1C-B6E4-DE6C-B2B313CAC378}"/>
              </a:ext>
            </a:extLst>
          </p:cNvPr>
          <p:cNvSpPr>
            <a:spLocks noGrp="1"/>
          </p:cNvSpPr>
          <p:nvPr>
            <p:ph idx="1"/>
          </p:nvPr>
        </p:nvSpPr>
        <p:spPr/>
        <p:txBody>
          <a:bodyPr/>
          <a:lstStyle/>
          <a:p>
            <a:pPr marL="0" indent="0">
              <a:buNone/>
            </a:pPr>
            <a:r>
              <a:rPr lang="en-US" dirty="0">
                <a:solidFill>
                  <a:schemeClr val="accent2">
                    <a:alpha val="60000"/>
                  </a:schemeClr>
                </a:solidFill>
              </a:rPr>
              <a:t>3.  </a:t>
            </a:r>
            <a:r>
              <a:rPr lang="en-US" dirty="0"/>
              <a:t>The variance of the difference of independent RV’s is the sum of the random variable variances. Since the standard deviation of a RV is just the square root of the RV’s variance, we know that the standard deviation in the rating of the two lineups is given by:</a:t>
            </a:r>
            <a:endParaRPr lang="en-US" dirty="0">
              <a:solidFill>
                <a:schemeClr val="accent2">
                  <a:alpha val="60000"/>
                </a:schemeClr>
              </a:solidFill>
            </a:endParaRPr>
          </a:p>
        </p:txBody>
      </p:sp>
      <p:pic>
        <p:nvPicPr>
          <p:cNvPr id="6" name="Picture 5" descr="Diagram&#10;&#10;Description automatically generated">
            <a:extLst>
              <a:ext uri="{FF2B5EF4-FFF2-40B4-BE49-F238E27FC236}">
                <a16:creationId xmlns:a16="http://schemas.microsoft.com/office/drawing/2014/main" id="{7B133BEB-7EA9-DA8E-A211-2F95B46DE2F9}"/>
              </a:ext>
            </a:extLst>
          </p:cNvPr>
          <p:cNvPicPr>
            <a:picLocks noChangeAspect="1"/>
          </p:cNvPicPr>
          <p:nvPr/>
        </p:nvPicPr>
        <p:blipFill>
          <a:blip r:embed="rId2"/>
          <a:stretch>
            <a:fillRect/>
          </a:stretch>
        </p:blipFill>
        <p:spPr>
          <a:xfrm>
            <a:off x="2552700" y="3934174"/>
            <a:ext cx="7772400" cy="1237901"/>
          </a:xfrm>
          <a:prstGeom prst="rect">
            <a:avLst/>
          </a:prstGeom>
        </p:spPr>
      </p:pic>
    </p:spTree>
    <p:extLst>
      <p:ext uri="{BB962C8B-B14F-4D97-AF65-F5344CB8AC3E}">
        <p14:creationId xmlns:p14="http://schemas.microsoft.com/office/powerpoint/2010/main" val="1948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6129-08C7-2E99-AC71-AB59421D8E45}"/>
              </a:ext>
            </a:extLst>
          </p:cNvPr>
          <p:cNvSpPr>
            <a:spLocks noGrp="1"/>
          </p:cNvSpPr>
          <p:nvPr>
            <p:ph type="title"/>
          </p:nvPr>
        </p:nvSpPr>
        <p:spPr/>
        <p:txBody>
          <a:bodyPr/>
          <a:lstStyle/>
          <a:p>
            <a:pPr algn="ctr"/>
            <a:r>
              <a:rPr lang="en-US" dirty="0"/>
              <a:t>Overview</a:t>
            </a:r>
          </a:p>
        </p:txBody>
      </p:sp>
      <p:sp>
        <p:nvSpPr>
          <p:cNvPr id="3" name="Content Placeholder 2">
            <a:extLst>
              <a:ext uri="{FF2B5EF4-FFF2-40B4-BE49-F238E27FC236}">
                <a16:creationId xmlns:a16="http://schemas.microsoft.com/office/drawing/2014/main" id="{69969367-6BAF-2D32-1B32-4EDB27ED8DB0}"/>
              </a:ext>
            </a:extLst>
          </p:cNvPr>
          <p:cNvSpPr>
            <a:spLocks noGrp="1"/>
          </p:cNvSpPr>
          <p:nvPr>
            <p:ph idx="1"/>
          </p:nvPr>
        </p:nvSpPr>
        <p:spPr/>
        <p:txBody>
          <a:bodyPr>
            <a:normAutofit/>
          </a:bodyPr>
          <a:lstStyle/>
          <a:p>
            <a:pPr marL="457200" indent="-457200">
              <a:buAutoNum type="arabicPeriod"/>
            </a:pPr>
            <a:r>
              <a:rPr lang="en-US" sz="2800" dirty="0"/>
              <a:t>Introduction</a:t>
            </a:r>
          </a:p>
          <a:p>
            <a:pPr marL="457200" indent="-457200">
              <a:buAutoNum type="arabicPeriod"/>
            </a:pPr>
            <a:r>
              <a:rPr lang="en-US" sz="2800" dirty="0"/>
              <a:t>Exploratory Data Analysis</a:t>
            </a:r>
          </a:p>
          <a:p>
            <a:pPr marL="457200" indent="-457200">
              <a:buAutoNum type="arabicPeriod"/>
            </a:pPr>
            <a:r>
              <a:rPr lang="en-US" sz="2800" dirty="0"/>
              <a:t>Methodology</a:t>
            </a:r>
          </a:p>
          <a:p>
            <a:pPr marL="457200" indent="-457200">
              <a:buAutoNum type="arabicPeriod"/>
            </a:pPr>
            <a:r>
              <a:rPr lang="en-US" sz="2800" dirty="0"/>
              <a:t>Results and Discussion</a:t>
            </a:r>
          </a:p>
          <a:p>
            <a:pPr marL="457200" indent="-457200">
              <a:buAutoNum type="arabicPeriod"/>
            </a:pPr>
            <a:r>
              <a:rPr lang="en-US" sz="2800" dirty="0"/>
              <a:t>Conclusion</a:t>
            </a:r>
          </a:p>
        </p:txBody>
      </p:sp>
    </p:spTree>
    <p:extLst>
      <p:ext uri="{BB962C8B-B14F-4D97-AF65-F5344CB8AC3E}">
        <p14:creationId xmlns:p14="http://schemas.microsoft.com/office/powerpoint/2010/main" val="149164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5950-A955-E45D-EB8A-534C5F8D34C3}"/>
              </a:ext>
            </a:extLst>
          </p:cNvPr>
          <p:cNvSpPr>
            <a:spLocks noGrp="1"/>
          </p:cNvSpPr>
          <p:nvPr>
            <p:ph type="title"/>
          </p:nvPr>
        </p:nvSpPr>
        <p:spPr/>
        <p:txBody>
          <a:bodyPr/>
          <a:lstStyle/>
          <a:p>
            <a:pPr algn="ctr"/>
            <a:r>
              <a:rPr lang="en-US" dirty="0"/>
              <a:t>Steps taken to Replicate Analysis</a:t>
            </a:r>
          </a:p>
        </p:txBody>
      </p:sp>
      <p:sp>
        <p:nvSpPr>
          <p:cNvPr id="3" name="Content Placeholder 2">
            <a:extLst>
              <a:ext uri="{FF2B5EF4-FFF2-40B4-BE49-F238E27FC236}">
                <a16:creationId xmlns:a16="http://schemas.microsoft.com/office/drawing/2014/main" id="{353669A8-FD1C-B6E4-DE6C-B2B313CAC378}"/>
              </a:ext>
            </a:extLst>
          </p:cNvPr>
          <p:cNvSpPr>
            <a:spLocks noGrp="1"/>
          </p:cNvSpPr>
          <p:nvPr>
            <p:ph idx="1"/>
          </p:nvPr>
        </p:nvSpPr>
        <p:spPr/>
        <p:txBody>
          <a:bodyPr/>
          <a:lstStyle/>
          <a:p>
            <a:pPr marL="0" indent="0">
              <a:buNone/>
            </a:pPr>
            <a:r>
              <a:rPr lang="en-US" dirty="0">
                <a:solidFill>
                  <a:schemeClr val="accent2">
                    <a:alpha val="60000"/>
                  </a:schemeClr>
                </a:solidFill>
              </a:rPr>
              <a:t>4.  </a:t>
            </a:r>
            <a:r>
              <a:rPr lang="en-US" dirty="0"/>
              <a:t>We then know that the probability that Lineup 2 is better equals the probability that a RV with mean Lineup 2 rating– Lineup 1 rating and standard deviation </a:t>
            </a:r>
            <a:r>
              <a:rPr lang="en-US" dirty="0" err="1"/>
              <a:t>σ</a:t>
            </a:r>
            <a:r>
              <a:rPr lang="en-US" dirty="0"/>
              <a:t> is greater than 0. I used the R to calculating the probability that:</a:t>
            </a:r>
            <a:endParaRPr lang="en-US" dirty="0">
              <a:solidFill>
                <a:schemeClr val="accent2">
                  <a:alpha val="60000"/>
                </a:schemeClr>
              </a:solidFill>
            </a:endParaRPr>
          </a:p>
        </p:txBody>
      </p:sp>
      <p:pic>
        <p:nvPicPr>
          <p:cNvPr id="7" name="Picture 6">
            <a:extLst>
              <a:ext uri="{FF2B5EF4-FFF2-40B4-BE49-F238E27FC236}">
                <a16:creationId xmlns:a16="http://schemas.microsoft.com/office/drawing/2014/main" id="{5D1EAEE2-39E9-07AB-E799-43B93966B8BC}"/>
              </a:ext>
            </a:extLst>
          </p:cNvPr>
          <p:cNvPicPr>
            <a:picLocks noChangeAspect="1"/>
          </p:cNvPicPr>
          <p:nvPr/>
        </p:nvPicPr>
        <p:blipFill>
          <a:blip r:embed="rId2"/>
          <a:stretch>
            <a:fillRect/>
          </a:stretch>
        </p:blipFill>
        <p:spPr>
          <a:xfrm>
            <a:off x="2209800" y="4299499"/>
            <a:ext cx="7772400" cy="818147"/>
          </a:xfrm>
          <a:prstGeom prst="rect">
            <a:avLst/>
          </a:prstGeom>
        </p:spPr>
      </p:pic>
    </p:spTree>
    <p:extLst>
      <p:ext uri="{BB962C8B-B14F-4D97-AF65-F5344CB8AC3E}">
        <p14:creationId xmlns:p14="http://schemas.microsoft.com/office/powerpoint/2010/main" val="2189098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7253-DCCB-43F3-EA7E-B53D44AE02AF}"/>
              </a:ext>
            </a:extLst>
          </p:cNvPr>
          <p:cNvSpPr>
            <a:spLocks noGrp="1"/>
          </p:cNvSpPr>
          <p:nvPr>
            <p:ph type="ctrTitle"/>
          </p:nvPr>
        </p:nvSpPr>
        <p:spPr/>
        <p:txBody>
          <a:bodyPr/>
          <a:lstStyle/>
          <a:p>
            <a:r>
              <a:rPr lang="en-US" dirty="0"/>
              <a:t>Results and Discussion</a:t>
            </a:r>
          </a:p>
        </p:txBody>
      </p:sp>
    </p:spTree>
    <p:extLst>
      <p:ext uri="{BB962C8B-B14F-4D97-AF65-F5344CB8AC3E}">
        <p14:creationId xmlns:p14="http://schemas.microsoft.com/office/powerpoint/2010/main" val="228340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5950-A955-E45D-EB8A-534C5F8D34C3}"/>
              </a:ext>
            </a:extLst>
          </p:cNvPr>
          <p:cNvSpPr>
            <a:spLocks noGrp="1"/>
          </p:cNvSpPr>
          <p:nvPr>
            <p:ph type="title"/>
          </p:nvPr>
        </p:nvSpPr>
        <p:spPr/>
        <p:txBody>
          <a:bodyPr/>
          <a:lstStyle/>
          <a:p>
            <a:pPr algn="ctr"/>
            <a:r>
              <a:rPr lang="en-US" dirty="0"/>
              <a:t>My Analysis vs Mathletics</a:t>
            </a:r>
          </a:p>
        </p:txBody>
      </p:sp>
      <p:pic>
        <p:nvPicPr>
          <p:cNvPr id="5" name="Content Placeholder 4" descr="A picture containing text, receipt&#10;&#10;Description automatically generated">
            <a:extLst>
              <a:ext uri="{FF2B5EF4-FFF2-40B4-BE49-F238E27FC236}">
                <a16:creationId xmlns:a16="http://schemas.microsoft.com/office/drawing/2014/main" id="{6F8ED0A0-C9A0-9D1D-2AAC-015B6A4DE890}"/>
              </a:ext>
            </a:extLst>
          </p:cNvPr>
          <p:cNvPicPr>
            <a:picLocks noGrp="1" noChangeAspect="1"/>
          </p:cNvPicPr>
          <p:nvPr>
            <p:ph idx="1"/>
          </p:nvPr>
        </p:nvPicPr>
        <p:blipFill rotWithShape="1">
          <a:blip r:embed="rId2"/>
          <a:srcRect l="2338" r="3110"/>
          <a:stretch/>
        </p:blipFill>
        <p:spPr>
          <a:xfrm>
            <a:off x="406400" y="2561680"/>
            <a:ext cx="4920343" cy="2795150"/>
          </a:xfrm>
        </p:spPr>
      </p:pic>
      <p:pic>
        <p:nvPicPr>
          <p:cNvPr id="7" name="Picture 6" descr="Table&#10;&#10;Description automatically generated">
            <a:extLst>
              <a:ext uri="{FF2B5EF4-FFF2-40B4-BE49-F238E27FC236}">
                <a16:creationId xmlns:a16="http://schemas.microsoft.com/office/drawing/2014/main" id="{088A5752-074D-C93E-DD29-BC59863F6860}"/>
              </a:ext>
            </a:extLst>
          </p:cNvPr>
          <p:cNvPicPr>
            <a:picLocks noChangeAspect="1"/>
          </p:cNvPicPr>
          <p:nvPr/>
        </p:nvPicPr>
        <p:blipFill>
          <a:blip r:embed="rId3"/>
          <a:stretch>
            <a:fillRect/>
          </a:stretch>
        </p:blipFill>
        <p:spPr>
          <a:xfrm>
            <a:off x="5791200" y="3160002"/>
            <a:ext cx="5994400" cy="799253"/>
          </a:xfrm>
          <a:prstGeom prst="rect">
            <a:avLst/>
          </a:prstGeom>
        </p:spPr>
      </p:pic>
      <p:pic>
        <p:nvPicPr>
          <p:cNvPr id="9" name="Picture 8">
            <a:extLst>
              <a:ext uri="{FF2B5EF4-FFF2-40B4-BE49-F238E27FC236}">
                <a16:creationId xmlns:a16="http://schemas.microsoft.com/office/drawing/2014/main" id="{C2A2984D-4D24-95A2-DD39-B9873C18ED90}"/>
              </a:ext>
            </a:extLst>
          </p:cNvPr>
          <p:cNvPicPr>
            <a:picLocks noChangeAspect="1"/>
          </p:cNvPicPr>
          <p:nvPr/>
        </p:nvPicPr>
        <p:blipFill>
          <a:blip r:embed="rId4"/>
          <a:stretch>
            <a:fillRect/>
          </a:stretch>
        </p:blipFill>
        <p:spPr>
          <a:xfrm>
            <a:off x="5791200" y="3959255"/>
            <a:ext cx="5994400" cy="632893"/>
          </a:xfrm>
          <a:prstGeom prst="rect">
            <a:avLst/>
          </a:prstGeom>
        </p:spPr>
      </p:pic>
      <p:sp>
        <p:nvSpPr>
          <p:cNvPr id="10" name="TextBox 9">
            <a:extLst>
              <a:ext uri="{FF2B5EF4-FFF2-40B4-BE49-F238E27FC236}">
                <a16:creationId xmlns:a16="http://schemas.microsoft.com/office/drawing/2014/main" id="{04CD07CD-7E0A-5A0B-2501-0887D1C57EE4}"/>
              </a:ext>
            </a:extLst>
          </p:cNvPr>
          <p:cNvSpPr txBox="1"/>
          <p:nvPr/>
        </p:nvSpPr>
        <p:spPr>
          <a:xfrm>
            <a:off x="1117599" y="1964731"/>
            <a:ext cx="3497943" cy="369332"/>
          </a:xfrm>
          <a:prstGeom prst="rect">
            <a:avLst/>
          </a:prstGeom>
          <a:noFill/>
        </p:spPr>
        <p:txBody>
          <a:bodyPr wrap="square" rtlCol="0">
            <a:spAutoFit/>
          </a:bodyPr>
          <a:lstStyle/>
          <a:p>
            <a:pPr algn="ctr"/>
            <a:r>
              <a:rPr lang="en-US" b="1" dirty="0"/>
              <a:t>Mathletics Analysis</a:t>
            </a:r>
          </a:p>
        </p:txBody>
      </p:sp>
      <p:sp>
        <p:nvSpPr>
          <p:cNvPr id="11" name="TextBox 10">
            <a:extLst>
              <a:ext uri="{FF2B5EF4-FFF2-40B4-BE49-F238E27FC236}">
                <a16:creationId xmlns:a16="http://schemas.microsoft.com/office/drawing/2014/main" id="{435D99DE-EBC8-F21C-3A24-942DE6E8B8A8}"/>
              </a:ext>
            </a:extLst>
          </p:cNvPr>
          <p:cNvSpPr txBox="1"/>
          <p:nvPr/>
        </p:nvSpPr>
        <p:spPr>
          <a:xfrm>
            <a:off x="7039428" y="1964731"/>
            <a:ext cx="3497943" cy="369332"/>
          </a:xfrm>
          <a:prstGeom prst="rect">
            <a:avLst/>
          </a:prstGeom>
          <a:noFill/>
        </p:spPr>
        <p:txBody>
          <a:bodyPr wrap="square" rtlCol="0">
            <a:spAutoFit/>
          </a:bodyPr>
          <a:lstStyle/>
          <a:p>
            <a:pPr algn="ctr"/>
            <a:r>
              <a:rPr lang="en-US" b="1" dirty="0"/>
              <a:t>My Analysis</a:t>
            </a:r>
          </a:p>
        </p:txBody>
      </p:sp>
    </p:spTree>
    <p:extLst>
      <p:ext uri="{BB962C8B-B14F-4D97-AF65-F5344CB8AC3E}">
        <p14:creationId xmlns:p14="http://schemas.microsoft.com/office/powerpoint/2010/main" val="415911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5950-A955-E45D-EB8A-534C5F8D34C3}"/>
              </a:ext>
            </a:extLst>
          </p:cNvPr>
          <p:cNvSpPr>
            <a:spLocks noGrp="1"/>
          </p:cNvSpPr>
          <p:nvPr>
            <p:ph type="title"/>
          </p:nvPr>
        </p:nvSpPr>
        <p:spPr/>
        <p:txBody>
          <a:bodyPr/>
          <a:lstStyle/>
          <a:p>
            <a:pPr algn="ctr"/>
            <a:r>
              <a:rPr lang="en-US" dirty="0"/>
              <a:t>Discussion of Results</a:t>
            </a:r>
          </a:p>
        </p:txBody>
      </p:sp>
      <p:sp>
        <p:nvSpPr>
          <p:cNvPr id="4" name="Content Placeholder 3">
            <a:extLst>
              <a:ext uri="{FF2B5EF4-FFF2-40B4-BE49-F238E27FC236}">
                <a16:creationId xmlns:a16="http://schemas.microsoft.com/office/drawing/2014/main" id="{7A2D570D-69A4-8C27-1D15-DC5C77732F24}"/>
              </a:ext>
            </a:extLst>
          </p:cNvPr>
          <p:cNvSpPr>
            <a:spLocks noGrp="1"/>
          </p:cNvSpPr>
          <p:nvPr>
            <p:ph idx="1"/>
          </p:nvPr>
        </p:nvSpPr>
        <p:spPr>
          <a:xfrm>
            <a:off x="989400" y="1685925"/>
            <a:ext cx="10213200" cy="2581275"/>
          </a:xfrm>
        </p:spPr>
        <p:txBody>
          <a:bodyPr>
            <a:normAutofit/>
          </a:bodyPr>
          <a:lstStyle/>
          <a:p>
            <a:r>
              <a:rPr lang="en-US" sz="1800" dirty="0"/>
              <a:t>Results are essentially the same (0.00001 apart), any differences can be attributed to:</a:t>
            </a:r>
          </a:p>
          <a:p>
            <a:pPr lvl="1"/>
            <a:r>
              <a:rPr lang="en-US" sz="1800" dirty="0"/>
              <a:t>	</a:t>
            </a:r>
            <a:r>
              <a:rPr lang="en-US" sz="1800" i="0" dirty="0"/>
              <a:t>1. When doing my data cleaning, I generalized all possessions to take the league 	average 14.8 seconds. In reality, Atlanta took 14.3 seconds per possession</a:t>
            </a:r>
          </a:p>
          <a:p>
            <a:pPr lvl="1"/>
            <a:r>
              <a:rPr lang="en-US" sz="1800" dirty="0"/>
              <a:t>	2. </a:t>
            </a:r>
            <a:r>
              <a:rPr lang="en-US" sz="1800" i="0" dirty="0"/>
              <a:t>Mathletics dataset probably included playoffs, where the Hawks played 6 extra 	games</a:t>
            </a:r>
          </a:p>
          <a:p>
            <a:pPr lvl="1"/>
            <a:endParaRPr lang="en-US" sz="1800" i="0" dirty="0"/>
          </a:p>
        </p:txBody>
      </p:sp>
      <p:sp>
        <p:nvSpPr>
          <p:cNvPr id="6" name="Content Placeholder 3">
            <a:extLst>
              <a:ext uri="{FF2B5EF4-FFF2-40B4-BE49-F238E27FC236}">
                <a16:creationId xmlns:a16="http://schemas.microsoft.com/office/drawing/2014/main" id="{6FF22485-77B9-DFB0-0153-3E25B1630AEF}"/>
              </a:ext>
            </a:extLst>
          </p:cNvPr>
          <p:cNvSpPr txBox="1">
            <a:spLocks/>
          </p:cNvSpPr>
          <p:nvPr/>
        </p:nvSpPr>
        <p:spPr>
          <a:xfrm>
            <a:off x="880543" y="3881436"/>
            <a:ext cx="10213200" cy="2581275"/>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According to both my analysis, and Mathletics, the probability that the Tim Hardaway Jr. lineup is better than the Kent Bazemore lineup is 99.991%. </a:t>
            </a:r>
          </a:p>
          <a:p>
            <a:r>
              <a:rPr lang="en-US" sz="1800" dirty="0"/>
              <a:t>Thus, it is highly likely that Mike Budenholzer, the former coach of the Hawks, made a mistake in playing this lineup so often/starting them for most of the season.</a:t>
            </a:r>
            <a:endParaRPr lang="en-US" sz="1800" i="0" dirty="0"/>
          </a:p>
          <a:p>
            <a:pPr lvl="1"/>
            <a:endParaRPr lang="en-US" sz="1800" i="0" dirty="0"/>
          </a:p>
        </p:txBody>
      </p:sp>
    </p:spTree>
    <p:extLst>
      <p:ext uri="{BB962C8B-B14F-4D97-AF65-F5344CB8AC3E}">
        <p14:creationId xmlns:p14="http://schemas.microsoft.com/office/powerpoint/2010/main" val="160138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7253-DCCB-43F3-EA7E-B53D44AE02AF}"/>
              </a:ext>
            </a:extLst>
          </p:cNvPr>
          <p:cNvSpPr>
            <a:spLocks noGrp="1"/>
          </p:cNvSpPr>
          <p:nvPr>
            <p:ph type="ctrTitle"/>
          </p:nvPr>
        </p:nvSpPr>
        <p:spPr/>
        <p:txBody>
          <a:bodyPr/>
          <a:lstStyle/>
          <a:p>
            <a:r>
              <a:rPr lang="en-US" dirty="0"/>
              <a:t>Conclusion</a:t>
            </a:r>
          </a:p>
        </p:txBody>
      </p:sp>
    </p:spTree>
    <p:extLst>
      <p:ext uri="{BB962C8B-B14F-4D97-AF65-F5344CB8AC3E}">
        <p14:creationId xmlns:p14="http://schemas.microsoft.com/office/powerpoint/2010/main" val="1744518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15B7-5134-BDE4-9FF0-F9F843BD6F37}"/>
              </a:ext>
            </a:extLst>
          </p:cNvPr>
          <p:cNvSpPr>
            <a:spLocks noGrp="1"/>
          </p:cNvSpPr>
          <p:nvPr>
            <p:ph type="title"/>
          </p:nvPr>
        </p:nvSpPr>
        <p:spPr>
          <a:xfrm>
            <a:off x="989400" y="395289"/>
            <a:ext cx="10213200" cy="1112836"/>
          </a:xfrm>
        </p:spPr>
        <p:txBody>
          <a:bodyPr anchor="b">
            <a:normAutofit/>
          </a:bodyPr>
          <a:lstStyle/>
          <a:p>
            <a:pPr algn="ctr"/>
            <a:r>
              <a:rPr lang="en-US" dirty="0"/>
              <a:t>Conclusion</a:t>
            </a:r>
          </a:p>
        </p:txBody>
      </p:sp>
      <p:graphicFrame>
        <p:nvGraphicFramePr>
          <p:cNvPr id="5" name="Content Placeholder 2">
            <a:extLst>
              <a:ext uri="{FF2B5EF4-FFF2-40B4-BE49-F238E27FC236}">
                <a16:creationId xmlns:a16="http://schemas.microsoft.com/office/drawing/2014/main" id="{655E2DC1-9DEE-62BA-1C9D-BC90944185A3}"/>
              </a:ext>
            </a:extLst>
          </p:cNvPr>
          <p:cNvGraphicFramePr>
            <a:graphicFrameLocks noGrp="1"/>
          </p:cNvGraphicFramePr>
          <p:nvPr>
            <p:ph idx="1"/>
            <p:extLst>
              <p:ext uri="{D42A27DB-BD31-4B8C-83A1-F6EECF244321}">
                <p14:modId xmlns:p14="http://schemas.microsoft.com/office/powerpoint/2010/main" val="775122682"/>
              </p:ext>
            </p:extLst>
          </p:nvPr>
        </p:nvGraphicFramePr>
        <p:xfrm>
          <a:off x="989400" y="1685925"/>
          <a:ext cx="10213200" cy="4040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9849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7253-DCCB-43F3-EA7E-B53D44AE02AF}"/>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231063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274C-301F-A802-11B5-9332021E588C}"/>
              </a:ext>
            </a:extLst>
          </p:cNvPr>
          <p:cNvSpPr>
            <a:spLocks noGrp="1"/>
          </p:cNvSpPr>
          <p:nvPr>
            <p:ph type="title"/>
          </p:nvPr>
        </p:nvSpPr>
        <p:spPr/>
        <p:txBody>
          <a:bodyPr/>
          <a:lstStyle/>
          <a:p>
            <a:pPr algn="ctr"/>
            <a:r>
              <a:rPr lang="en-US" dirty="0"/>
              <a:t>Why Lineup Analysis?</a:t>
            </a:r>
          </a:p>
        </p:txBody>
      </p:sp>
      <p:sp>
        <p:nvSpPr>
          <p:cNvPr id="3" name="Content Placeholder 2">
            <a:extLst>
              <a:ext uri="{FF2B5EF4-FFF2-40B4-BE49-F238E27FC236}">
                <a16:creationId xmlns:a16="http://schemas.microsoft.com/office/drawing/2014/main" id="{25A89D9D-372E-FAD7-D277-A7596B4B1639}"/>
              </a:ext>
            </a:extLst>
          </p:cNvPr>
          <p:cNvSpPr>
            <a:spLocks noGrp="1"/>
          </p:cNvSpPr>
          <p:nvPr>
            <p:ph idx="1"/>
          </p:nvPr>
        </p:nvSpPr>
        <p:spPr>
          <a:xfrm>
            <a:off x="989399" y="1685925"/>
            <a:ext cx="6811937" cy="4040191"/>
          </a:xfrm>
        </p:spPr>
        <p:txBody>
          <a:bodyPr/>
          <a:lstStyle/>
          <a:p>
            <a:r>
              <a:rPr lang="en-US" dirty="0"/>
              <a:t>In sports, team performance is rarely the sum of the strength of individual players </a:t>
            </a:r>
          </a:p>
          <a:p>
            <a:r>
              <a:rPr lang="en-US" dirty="0"/>
              <a:t>Chemistry and Interaction between players often just as important as talent, lineup analysis is a great way to assess this</a:t>
            </a:r>
          </a:p>
          <a:p>
            <a:r>
              <a:rPr lang="en-US" dirty="0"/>
              <a:t>NBA’s top performing lineups don’t always contain the best individual players</a:t>
            </a:r>
          </a:p>
        </p:txBody>
      </p:sp>
      <p:pic>
        <p:nvPicPr>
          <p:cNvPr id="1026" name="Picture 2" descr="The Best Starting Lineups After The All-Star Break: Brooklyn Nets Still  Have A Superteam, Warriors Are Stronger Than Before - Fadeaway World">
            <a:extLst>
              <a:ext uri="{FF2B5EF4-FFF2-40B4-BE49-F238E27FC236}">
                <a16:creationId xmlns:a16="http://schemas.microsoft.com/office/drawing/2014/main" id="{F0E3DC31-782F-C03C-D654-74CBD48FD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588" y="2477295"/>
            <a:ext cx="32766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1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274C-301F-A802-11B5-9332021E588C}"/>
              </a:ext>
            </a:extLst>
          </p:cNvPr>
          <p:cNvSpPr>
            <a:spLocks noGrp="1"/>
          </p:cNvSpPr>
          <p:nvPr>
            <p:ph type="title"/>
          </p:nvPr>
        </p:nvSpPr>
        <p:spPr/>
        <p:txBody>
          <a:bodyPr/>
          <a:lstStyle/>
          <a:p>
            <a:pPr algn="ctr"/>
            <a:r>
              <a:rPr lang="en-US" dirty="0"/>
              <a:t>Mathletics’ Take on Lineup Analysis</a:t>
            </a:r>
          </a:p>
        </p:txBody>
      </p:sp>
      <p:sp>
        <p:nvSpPr>
          <p:cNvPr id="3" name="Content Placeholder 2">
            <a:extLst>
              <a:ext uri="{FF2B5EF4-FFF2-40B4-BE49-F238E27FC236}">
                <a16:creationId xmlns:a16="http://schemas.microsoft.com/office/drawing/2014/main" id="{25A89D9D-372E-FAD7-D277-A7596B4B1639}"/>
              </a:ext>
            </a:extLst>
          </p:cNvPr>
          <p:cNvSpPr>
            <a:spLocks noGrp="1"/>
          </p:cNvSpPr>
          <p:nvPr>
            <p:ph idx="1"/>
          </p:nvPr>
        </p:nvSpPr>
        <p:spPr>
          <a:xfrm>
            <a:off x="4905501" y="1847970"/>
            <a:ext cx="6811937" cy="4040191"/>
          </a:xfrm>
        </p:spPr>
        <p:txBody>
          <a:bodyPr>
            <a:normAutofit lnSpcReduction="10000"/>
          </a:bodyPr>
          <a:lstStyle/>
          <a:p>
            <a:r>
              <a:rPr lang="en-US" dirty="0"/>
              <a:t>Discussed in detail in Chapter 32:</a:t>
            </a:r>
          </a:p>
          <a:p>
            <a:r>
              <a:rPr lang="en-US" dirty="0"/>
              <a:t>In a typical season, a team plays over 500 lineups</a:t>
            </a:r>
          </a:p>
          <a:p>
            <a:r>
              <a:rPr lang="en-US" dirty="0"/>
              <a:t>Is there a rhyme or reason to coaches lineup decisions?</a:t>
            </a:r>
          </a:p>
          <a:p>
            <a:r>
              <a:rPr lang="en-US" dirty="0"/>
              <a:t>Do coaches play good lineups as often as they should? Do they play bad lineups too much?</a:t>
            </a:r>
          </a:p>
          <a:p>
            <a:r>
              <a:rPr lang="en-US" dirty="0"/>
              <a:t>Warriors Death Lineup: Outscored opponents by 29 points per 48</a:t>
            </a:r>
          </a:p>
          <a:p>
            <a:pPr marL="0" indent="0">
              <a:buNone/>
            </a:pPr>
            <a:endParaRPr lang="en-US" dirty="0"/>
          </a:p>
          <a:p>
            <a:pPr marL="0" indent="0">
              <a:buNone/>
            </a:pPr>
            <a:endParaRPr lang="en-US" dirty="0"/>
          </a:p>
        </p:txBody>
      </p:sp>
      <p:pic>
        <p:nvPicPr>
          <p:cNvPr id="2050" name="Picture 2" descr="What's Wrong with Golden State Warriors' Once-Invincible Death Lineup? |  News, Scores, Highlights, Stats, and Rumors | Bleacher Report">
            <a:extLst>
              <a:ext uri="{FF2B5EF4-FFF2-40B4-BE49-F238E27FC236}">
                <a16:creationId xmlns:a16="http://schemas.microsoft.com/office/drawing/2014/main" id="{73F0C823-EFE0-C515-6D9F-1D3E9B4E5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2817809"/>
            <a:ext cx="3493293" cy="232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7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274C-301F-A802-11B5-9332021E588C}"/>
              </a:ext>
            </a:extLst>
          </p:cNvPr>
          <p:cNvSpPr>
            <a:spLocks noGrp="1"/>
          </p:cNvSpPr>
          <p:nvPr>
            <p:ph type="title"/>
          </p:nvPr>
        </p:nvSpPr>
        <p:spPr/>
        <p:txBody>
          <a:bodyPr/>
          <a:lstStyle/>
          <a:p>
            <a:pPr algn="ctr"/>
            <a:r>
              <a:rPr lang="en-US" dirty="0"/>
              <a:t>Specific Question to be answered</a:t>
            </a:r>
          </a:p>
        </p:txBody>
      </p:sp>
      <p:sp>
        <p:nvSpPr>
          <p:cNvPr id="3" name="Content Placeholder 2">
            <a:extLst>
              <a:ext uri="{FF2B5EF4-FFF2-40B4-BE49-F238E27FC236}">
                <a16:creationId xmlns:a16="http://schemas.microsoft.com/office/drawing/2014/main" id="{25A89D9D-372E-FAD7-D277-A7596B4B1639}"/>
              </a:ext>
            </a:extLst>
          </p:cNvPr>
          <p:cNvSpPr>
            <a:spLocks noGrp="1"/>
          </p:cNvSpPr>
          <p:nvPr>
            <p:ph idx="1"/>
          </p:nvPr>
        </p:nvSpPr>
        <p:spPr>
          <a:xfrm>
            <a:off x="532435" y="1847971"/>
            <a:ext cx="11185003" cy="733183"/>
          </a:xfrm>
        </p:spPr>
        <p:txBody>
          <a:bodyPr/>
          <a:lstStyle/>
          <a:p>
            <a:pPr marL="0" indent="0" algn="ctr">
              <a:buNone/>
            </a:pPr>
            <a:r>
              <a:rPr lang="en-US" sz="1800" dirty="0"/>
              <a:t>In the 2016-2017 season, the Atlanta Hawks most played lineup was:</a:t>
            </a:r>
          </a:p>
          <a:p>
            <a:pPr marL="0" indent="0" algn="ctr">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C6AE537A-5F41-62F0-C01C-95FFC3F9BEA3}"/>
              </a:ext>
            </a:extLst>
          </p:cNvPr>
          <p:cNvSpPr txBox="1"/>
          <p:nvPr/>
        </p:nvSpPr>
        <p:spPr>
          <a:xfrm>
            <a:off x="1771650" y="2602585"/>
            <a:ext cx="914400" cy="369332"/>
          </a:xfrm>
          <a:prstGeom prst="rect">
            <a:avLst/>
          </a:prstGeom>
          <a:noFill/>
        </p:spPr>
        <p:txBody>
          <a:bodyPr wrap="square" rtlCol="0">
            <a:spAutoFit/>
          </a:bodyPr>
          <a:lstStyle/>
          <a:p>
            <a:r>
              <a:rPr lang="en-US" dirty="0"/>
              <a:t>PG:</a:t>
            </a:r>
          </a:p>
        </p:txBody>
      </p:sp>
      <p:sp>
        <p:nvSpPr>
          <p:cNvPr id="6" name="TextBox 5">
            <a:extLst>
              <a:ext uri="{FF2B5EF4-FFF2-40B4-BE49-F238E27FC236}">
                <a16:creationId xmlns:a16="http://schemas.microsoft.com/office/drawing/2014/main" id="{26827FF9-B741-FAA5-87F2-F24935C6055A}"/>
              </a:ext>
            </a:extLst>
          </p:cNvPr>
          <p:cNvSpPr txBox="1"/>
          <p:nvPr/>
        </p:nvSpPr>
        <p:spPr>
          <a:xfrm>
            <a:off x="1226344" y="2993348"/>
            <a:ext cx="2376487" cy="369332"/>
          </a:xfrm>
          <a:prstGeom prst="rect">
            <a:avLst/>
          </a:prstGeom>
          <a:noFill/>
        </p:spPr>
        <p:txBody>
          <a:bodyPr wrap="square" rtlCol="0">
            <a:spAutoFit/>
          </a:bodyPr>
          <a:lstStyle/>
          <a:p>
            <a:r>
              <a:rPr lang="en-US" dirty="0"/>
              <a:t>Dennis Schroder</a:t>
            </a:r>
          </a:p>
        </p:txBody>
      </p:sp>
      <p:sp>
        <p:nvSpPr>
          <p:cNvPr id="7" name="TextBox 6">
            <a:extLst>
              <a:ext uri="{FF2B5EF4-FFF2-40B4-BE49-F238E27FC236}">
                <a16:creationId xmlns:a16="http://schemas.microsoft.com/office/drawing/2014/main" id="{5187DC05-5C75-85D3-C38C-421BED5DB705}"/>
              </a:ext>
            </a:extLst>
          </p:cNvPr>
          <p:cNvSpPr txBox="1"/>
          <p:nvPr/>
        </p:nvSpPr>
        <p:spPr>
          <a:xfrm>
            <a:off x="4052887" y="2602585"/>
            <a:ext cx="914400" cy="369332"/>
          </a:xfrm>
          <a:prstGeom prst="rect">
            <a:avLst/>
          </a:prstGeom>
          <a:noFill/>
        </p:spPr>
        <p:txBody>
          <a:bodyPr wrap="square" rtlCol="0">
            <a:spAutoFit/>
          </a:bodyPr>
          <a:lstStyle/>
          <a:p>
            <a:r>
              <a:rPr lang="en-US" dirty="0"/>
              <a:t>SG:</a:t>
            </a:r>
          </a:p>
        </p:txBody>
      </p:sp>
      <p:sp>
        <p:nvSpPr>
          <p:cNvPr id="8" name="TextBox 7">
            <a:extLst>
              <a:ext uri="{FF2B5EF4-FFF2-40B4-BE49-F238E27FC236}">
                <a16:creationId xmlns:a16="http://schemas.microsoft.com/office/drawing/2014/main" id="{302D10B3-DCCE-3FF2-C71B-7E6F28EEAAD2}"/>
              </a:ext>
            </a:extLst>
          </p:cNvPr>
          <p:cNvSpPr txBox="1"/>
          <p:nvPr/>
        </p:nvSpPr>
        <p:spPr>
          <a:xfrm>
            <a:off x="6096000" y="2624016"/>
            <a:ext cx="914400" cy="369332"/>
          </a:xfrm>
          <a:prstGeom prst="rect">
            <a:avLst/>
          </a:prstGeom>
          <a:noFill/>
        </p:spPr>
        <p:txBody>
          <a:bodyPr wrap="square" rtlCol="0">
            <a:spAutoFit/>
          </a:bodyPr>
          <a:lstStyle/>
          <a:p>
            <a:r>
              <a:rPr lang="en-US" dirty="0"/>
              <a:t>SF:</a:t>
            </a:r>
          </a:p>
        </p:txBody>
      </p:sp>
      <p:sp>
        <p:nvSpPr>
          <p:cNvPr id="9" name="TextBox 8">
            <a:extLst>
              <a:ext uri="{FF2B5EF4-FFF2-40B4-BE49-F238E27FC236}">
                <a16:creationId xmlns:a16="http://schemas.microsoft.com/office/drawing/2014/main" id="{08546BE0-91A9-D3BB-42DC-950FF023329B}"/>
              </a:ext>
            </a:extLst>
          </p:cNvPr>
          <p:cNvSpPr txBox="1"/>
          <p:nvPr/>
        </p:nvSpPr>
        <p:spPr>
          <a:xfrm>
            <a:off x="8139113" y="2624016"/>
            <a:ext cx="914400" cy="369332"/>
          </a:xfrm>
          <a:prstGeom prst="rect">
            <a:avLst/>
          </a:prstGeom>
          <a:noFill/>
        </p:spPr>
        <p:txBody>
          <a:bodyPr wrap="square" rtlCol="0">
            <a:spAutoFit/>
          </a:bodyPr>
          <a:lstStyle/>
          <a:p>
            <a:r>
              <a:rPr lang="en-US" dirty="0"/>
              <a:t>PF:</a:t>
            </a:r>
          </a:p>
        </p:txBody>
      </p:sp>
      <p:sp>
        <p:nvSpPr>
          <p:cNvPr id="10" name="TextBox 9">
            <a:extLst>
              <a:ext uri="{FF2B5EF4-FFF2-40B4-BE49-F238E27FC236}">
                <a16:creationId xmlns:a16="http://schemas.microsoft.com/office/drawing/2014/main" id="{4EBA9E1C-71AE-8AF7-E11C-353C4B797BF9}"/>
              </a:ext>
            </a:extLst>
          </p:cNvPr>
          <p:cNvSpPr txBox="1"/>
          <p:nvPr/>
        </p:nvSpPr>
        <p:spPr>
          <a:xfrm>
            <a:off x="10051256" y="2624016"/>
            <a:ext cx="914400" cy="369332"/>
          </a:xfrm>
          <a:prstGeom prst="rect">
            <a:avLst/>
          </a:prstGeom>
          <a:noFill/>
        </p:spPr>
        <p:txBody>
          <a:bodyPr wrap="square" rtlCol="0">
            <a:spAutoFit/>
          </a:bodyPr>
          <a:lstStyle/>
          <a:p>
            <a:r>
              <a:rPr lang="en-US" dirty="0"/>
              <a:t>C:</a:t>
            </a:r>
          </a:p>
        </p:txBody>
      </p:sp>
      <p:sp>
        <p:nvSpPr>
          <p:cNvPr id="11" name="TextBox 10">
            <a:extLst>
              <a:ext uri="{FF2B5EF4-FFF2-40B4-BE49-F238E27FC236}">
                <a16:creationId xmlns:a16="http://schemas.microsoft.com/office/drawing/2014/main" id="{3FD7EFCF-845F-2A15-6250-99E37C8595C6}"/>
              </a:ext>
            </a:extLst>
          </p:cNvPr>
          <p:cNvSpPr txBox="1"/>
          <p:nvPr/>
        </p:nvSpPr>
        <p:spPr>
          <a:xfrm>
            <a:off x="3412330" y="2979060"/>
            <a:ext cx="2376487" cy="369332"/>
          </a:xfrm>
          <a:prstGeom prst="rect">
            <a:avLst/>
          </a:prstGeom>
          <a:noFill/>
        </p:spPr>
        <p:txBody>
          <a:bodyPr wrap="square" rtlCol="0">
            <a:spAutoFit/>
          </a:bodyPr>
          <a:lstStyle/>
          <a:p>
            <a:r>
              <a:rPr lang="en-US" dirty="0"/>
              <a:t>Kent Bazemore</a:t>
            </a:r>
          </a:p>
        </p:txBody>
      </p:sp>
      <p:sp>
        <p:nvSpPr>
          <p:cNvPr id="12" name="TextBox 11">
            <a:extLst>
              <a:ext uri="{FF2B5EF4-FFF2-40B4-BE49-F238E27FC236}">
                <a16:creationId xmlns:a16="http://schemas.microsoft.com/office/drawing/2014/main" id="{899579C4-F875-5FA1-7E61-4412C0E9494D}"/>
              </a:ext>
            </a:extLst>
          </p:cNvPr>
          <p:cNvSpPr txBox="1"/>
          <p:nvPr/>
        </p:nvSpPr>
        <p:spPr>
          <a:xfrm>
            <a:off x="5364956" y="2971917"/>
            <a:ext cx="2376487" cy="369332"/>
          </a:xfrm>
          <a:prstGeom prst="rect">
            <a:avLst/>
          </a:prstGeom>
          <a:noFill/>
        </p:spPr>
        <p:txBody>
          <a:bodyPr wrap="square" rtlCol="0">
            <a:spAutoFit/>
          </a:bodyPr>
          <a:lstStyle/>
          <a:p>
            <a:r>
              <a:rPr lang="en-US" dirty="0"/>
              <a:t>Thabo </a:t>
            </a:r>
            <a:r>
              <a:rPr lang="en-US" dirty="0" err="1"/>
              <a:t>Sefalosha</a:t>
            </a:r>
            <a:endParaRPr lang="en-US" dirty="0"/>
          </a:p>
        </p:txBody>
      </p:sp>
      <p:sp>
        <p:nvSpPr>
          <p:cNvPr id="13" name="TextBox 12">
            <a:extLst>
              <a:ext uri="{FF2B5EF4-FFF2-40B4-BE49-F238E27FC236}">
                <a16:creationId xmlns:a16="http://schemas.microsoft.com/office/drawing/2014/main" id="{A247358A-9A61-2211-C467-5C3C02B4A538}"/>
              </a:ext>
            </a:extLst>
          </p:cNvPr>
          <p:cNvSpPr txBox="1"/>
          <p:nvPr/>
        </p:nvSpPr>
        <p:spPr>
          <a:xfrm>
            <a:off x="7741443" y="2964774"/>
            <a:ext cx="2376487" cy="369332"/>
          </a:xfrm>
          <a:prstGeom prst="rect">
            <a:avLst/>
          </a:prstGeom>
          <a:noFill/>
        </p:spPr>
        <p:txBody>
          <a:bodyPr wrap="square" rtlCol="0">
            <a:spAutoFit/>
          </a:bodyPr>
          <a:lstStyle/>
          <a:p>
            <a:r>
              <a:rPr lang="en-US" dirty="0"/>
              <a:t>Paul Millsap</a:t>
            </a:r>
          </a:p>
        </p:txBody>
      </p:sp>
      <p:sp>
        <p:nvSpPr>
          <p:cNvPr id="14" name="TextBox 13">
            <a:extLst>
              <a:ext uri="{FF2B5EF4-FFF2-40B4-BE49-F238E27FC236}">
                <a16:creationId xmlns:a16="http://schemas.microsoft.com/office/drawing/2014/main" id="{712B10A7-AA0A-7243-89E5-99577B053CDE}"/>
              </a:ext>
            </a:extLst>
          </p:cNvPr>
          <p:cNvSpPr txBox="1"/>
          <p:nvPr/>
        </p:nvSpPr>
        <p:spPr>
          <a:xfrm>
            <a:off x="9503568" y="2969890"/>
            <a:ext cx="2376487" cy="369332"/>
          </a:xfrm>
          <a:prstGeom prst="rect">
            <a:avLst/>
          </a:prstGeom>
          <a:noFill/>
        </p:spPr>
        <p:txBody>
          <a:bodyPr wrap="square" rtlCol="0">
            <a:spAutoFit/>
          </a:bodyPr>
          <a:lstStyle/>
          <a:p>
            <a:r>
              <a:rPr lang="en-US" dirty="0"/>
              <a:t>Dwight Howard</a:t>
            </a:r>
          </a:p>
        </p:txBody>
      </p:sp>
      <p:sp>
        <p:nvSpPr>
          <p:cNvPr id="15" name="Content Placeholder 2">
            <a:extLst>
              <a:ext uri="{FF2B5EF4-FFF2-40B4-BE49-F238E27FC236}">
                <a16:creationId xmlns:a16="http://schemas.microsoft.com/office/drawing/2014/main" id="{C1EDAE90-0A5D-2012-769C-2F6114A606DA}"/>
              </a:ext>
            </a:extLst>
          </p:cNvPr>
          <p:cNvSpPr txBox="1">
            <a:spLocks/>
          </p:cNvSpPr>
          <p:nvPr/>
        </p:nvSpPr>
        <p:spPr>
          <a:xfrm>
            <a:off x="604565" y="3674864"/>
            <a:ext cx="11185003" cy="169723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500" dirty="0"/>
              <a:t>Though the 2016-17 Hawks were a pretty decent team, this lineup was not particularly good, as they had a Per-48 +/- of -2.4. However by simply subbing in Tim Hardaway Jr. for Kent Bazemore at SG, the lineup increases this number to 28.0. Mathletics asks if the Hawks made a poor decision in playing this lineup ¼ the amount of the Bazemore lineup.</a:t>
            </a:r>
          </a:p>
          <a:p>
            <a:pPr marL="0" indent="0" algn="ctr">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p:txBody>
      </p:sp>
      <p:pic>
        <p:nvPicPr>
          <p:cNvPr id="3076" name="Picture 4" descr="Kent Bazemore - Wikipedia">
            <a:extLst>
              <a:ext uri="{FF2B5EF4-FFF2-40B4-BE49-F238E27FC236}">
                <a16:creationId xmlns:a16="http://schemas.microsoft.com/office/drawing/2014/main" id="{66E609FE-E2D4-C066-0A62-50B2C85CD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1231" y="4894700"/>
            <a:ext cx="1186056" cy="169268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C8C8DD69-CEC4-B434-9B20-68FCF98806F9}"/>
              </a:ext>
            </a:extLst>
          </p:cNvPr>
          <p:cNvSpPr/>
          <p:nvPr/>
        </p:nvSpPr>
        <p:spPr>
          <a:xfrm>
            <a:off x="5243332" y="5521124"/>
            <a:ext cx="1309867" cy="43983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Hawks send Tim Hardaway Jr. to D-League">
            <a:extLst>
              <a:ext uri="{FF2B5EF4-FFF2-40B4-BE49-F238E27FC236}">
                <a16:creationId xmlns:a16="http://schemas.microsoft.com/office/drawing/2014/main" id="{4A1CDD47-2379-8BAA-C539-646457E8A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456" y="4890150"/>
            <a:ext cx="1186056" cy="169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06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7253-DCCB-43F3-EA7E-B53D44AE02AF}"/>
              </a:ext>
            </a:extLst>
          </p:cNvPr>
          <p:cNvSpPr>
            <a:spLocks noGrp="1"/>
          </p:cNvSpPr>
          <p:nvPr>
            <p:ph type="ctrTitle"/>
          </p:nvPr>
        </p:nvSpPr>
        <p:spPr/>
        <p:txBody>
          <a:bodyPr/>
          <a:lstStyle/>
          <a:p>
            <a:r>
              <a:rPr lang="en-US" dirty="0"/>
              <a:t>Exploratory Data Analysis</a:t>
            </a:r>
          </a:p>
        </p:txBody>
      </p:sp>
    </p:spTree>
    <p:extLst>
      <p:ext uri="{BB962C8B-B14F-4D97-AF65-F5344CB8AC3E}">
        <p14:creationId xmlns:p14="http://schemas.microsoft.com/office/powerpoint/2010/main" val="414795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3EF3-D017-345D-07B9-DA81D69A454A}"/>
              </a:ext>
            </a:extLst>
          </p:cNvPr>
          <p:cNvSpPr>
            <a:spLocks noGrp="1"/>
          </p:cNvSpPr>
          <p:nvPr>
            <p:ph type="title"/>
          </p:nvPr>
        </p:nvSpPr>
        <p:spPr>
          <a:xfrm>
            <a:off x="989400" y="395289"/>
            <a:ext cx="10213200" cy="1112836"/>
          </a:xfrm>
        </p:spPr>
        <p:txBody>
          <a:bodyPr anchor="b">
            <a:normAutofit/>
          </a:bodyPr>
          <a:lstStyle/>
          <a:p>
            <a:pPr algn="ctr"/>
            <a:r>
              <a:rPr lang="en-US" dirty="0"/>
              <a:t>Dataset Background</a:t>
            </a:r>
          </a:p>
        </p:txBody>
      </p:sp>
      <p:sp>
        <p:nvSpPr>
          <p:cNvPr id="12" name="Content Placeholder 2">
            <a:extLst>
              <a:ext uri="{FF2B5EF4-FFF2-40B4-BE49-F238E27FC236}">
                <a16:creationId xmlns:a16="http://schemas.microsoft.com/office/drawing/2014/main" id="{E8A89FB5-27DD-E3B7-5856-5934B5FF5216}"/>
              </a:ext>
            </a:extLst>
          </p:cNvPr>
          <p:cNvSpPr>
            <a:spLocks noGrp="1"/>
          </p:cNvSpPr>
          <p:nvPr>
            <p:ph sz="half" idx="1"/>
          </p:nvPr>
        </p:nvSpPr>
        <p:spPr>
          <a:xfrm>
            <a:off x="989400" y="1685925"/>
            <a:ext cx="4637677" cy="4092575"/>
          </a:xfrm>
        </p:spPr>
        <p:txBody>
          <a:bodyPr/>
          <a:lstStyle/>
          <a:p>
            <a:r>
              <a:rPr lang="en-US" dirty="0"/>
              <a:t>Data obtained from </a:t>
            </a:r>
            <a:r>
              <a:rPr lang="en-US" dirty="0" err="1"/>
              <a:t>Cleaningtheglass.com</a:t>
            </a:r>
            <a:r>
              <a:rPr lang="en-US" dirty="0"/>
              <a:t>, a fan-maintained public source for NBA data</a:t>
            </a:r>
          </a:p>
          <a:p>
            <a:r>
              <a:rPr lang="en-US" dirty="0"/>
              <a:t>Contains data from all NBA lineups who played more than 100 possessions in the 2016-17 season (350 lineups)</a:t>
            </a:r>
          </a:p>
        </p:txBody>
      </p:sp>
      <p:pic>
        <p:nvPicPr>
          <p:cNvPr id="5" name="Content Placeholder 4" descr="Graphical user interface, application, table&#10;&#10;Description automatically generated">
            <a:extLst>
              <a:ext uri="{FF2B5EF4-FFF2-40B4-BE49-F238E27FC236}">
                <a16:creationId xmlns:a16="http://schemas.microsoft.com/office/drawing/2014/main" id="{EC045A40-D8C4-1A88-441C-50B2618AA791}"/>
              </a:ext>
            </a:extLst>
          </p:cNvPr>
          <p:cNvPicPr>
            <a:picLocks noGrp="1" noChangeAspect="1"/>
          </p:cNvPicPr>
          <p:nvPr>
            <p:ph sz="half" idx="2"/>
          </p:nvPr>
        </p:nvPicPr>
        <p:blipFill>
          <a:blip r:embed="rId2"/>
          <a:stretch>
            <a:fillRect/>
          </a:stretch>
        </p:blipFill>
        <p:spPr>
          <a:xfrm>
            <a:off x="6274202" y="2173606"/>
            <a:ext cx="4928400" cy="3117213"/>
          </a:xfrm>
          <a:noFill/>
        </p:spPr>
      </p:pic>
    </p:spTree>
    <p:extLst>
      <p:ext uri="{BB962C8B-B14F-4D97-AF65-F5344CB8AC3E}">
        <p14:creationId xmlns:p14="http://schemas.microsoft.com/office/powerpoint/2010/main" val="387932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3EF3-D017-345D-07B9-DA81D69A454A}"/>
              </a:ext>
            </a:extLst>
          </p:cNvPr>
          <p:cNvSpPr>
            <a:spLocks noGrp="1"/>
          </p:cNvSpPr>
          <p:nvPr>
            <p:ph type="title"/>
          </p:nvPr>
        </p:nvSpPr>
        <p:spPr>
          <a:xfrm>
            <a:off x="989400" y="395289"/>
            <a:ext cx="10213200" cy="1112836"/>
          </a:xfrm>
        </p:spPr>
        <p:txBody>
          <a:bodyPr anchor="b">
            <a:normAutofit/>
          </a:bodyPr>
          <a:lstStyle/>
          <a:p>
            <a:pPr algn="ctr"/>
            <a:r>
              <a:rPr lang="en-US" dirty="0"/>
              <a:t>Cleaning Dataset</a:t>
            </a:r>
          </a:p>
        </p:txBody>
      </p:sp>
      <p:sp>
        <p:nvSpPr>
          <p:cNvPr id="12" name="Content Placeholder 2">
            <a:extLst>
              <a:ext uri="{FF2B5EF4-FFF2-40B4-BE49-F238E27FC236}">
                <a16:creationId xmlns:a16="http://schemas.microsoft.com/office/drawing/2014/main" id="{E8A89FB5-27DD-E3B7-5856-5934B5FF5216}"/>
              </a:ext>
            </a:extLst>
          </p:cNvPr>
          <p:cNvSpPr>
            <a:spLocks noGrp="1"/>
          </p:cNvSpPr>
          <p:nvPr>
            <p:ph sz="half" idx="1"/>
          </p:nvPr>
        </p:nvSpPr>
        <p:spPr>
          <a:xfrm>
            <a:off x="606708" y="1721093"/>
            <a:ext cx="10978583" cy="4092575"/>
          </a:xfrm>
        </p:spPr>
        <p:txBody>
          <a:bodyPr>
            <a:normAutofit/>
          </a:bodyPr>
          <a:lstStyle/>
          <a:p>
            <a:pPr marL="0" indent="0" algn="ctr">
              <a:buNone/>
            </a:pPr>
            <a:r>
              <a:rPr lang="en-US" sz="1600" dirty="0"/>
              <a:t>Biggest obstacles with dataset:</a:t>
            </a:r>
          </a:p>
          <a:p>
            <a:pPr marL="702900" lvl="1" indent="-342900" algn="ctr">
              <a:buFont typeface="Arial" panose="020B0604020202020204" pitchFamily="34" charset="0"/>
              <a:buChar char="•"/>
            </a:pPr>
            <a:r>
              <a:rPr lang="en-US" sz="1600" dirty="0"/>
              <a:t>Unlike Mathletics dataset, all data is on a possession basis and not a minutes/game basis</a:t>
            </a:r>
          </a:p>
          <a:p>
            <a:pPr marL="702900" lvl="1" indent="-342900" algn="ctr">
              <a:buFont typeface="Arial" panose="020B0604020202020204" pitchFamily="34" charset="0"/>
              <a:buChar char="•"/>
            </a:pPr>
            <a:r>
              <a:rPr lang="en-US" sz="1600" dirty="0"/>
              <a:t>Don’t have aggregates for offensive points/defensive points, only PPP</a:t>
            </a:r>
          </a:p>
          <a:p>
            <a:pPr marL="702900" lvl="1" indent="-342900" algn="ctr">
              <a:buFont typeface="Arial" panose="020B0604020202020204" pitchFamily="34" charset="0"/>
              <a:buChar char="•"/>
            </a:pPr>
            <a:r>
              <a:rPr lang="en-US" sz="1600" dirty="0"/>
              <a:t>All the players names are listed in separate columns</a:t>
            </a:r>
          </a:p>
          <a:p>
            <a:pPr lvl="1"/>
            <a:endParaRPr lang="en-US" sz="1600" dirty="0"/>
          </a:p>
        </p:txBody>
      </p:sp>
      <p:pic>
        <p:nvPicPr>
          <p:cNvPr id="7" name="Content Placeholder 6" descr="Table&#10;&#10;Description automatically generated">
            <a:extLst>
              <a:ext uri="{FF2B5EF4-FFF2-40B4-BE49-F238E27FC236}">
                <a16:creationId xmlns:a16="http://schemas.microsoft.com/office/drawing/2014/main" id="{681F5DE0-2C8C-3E1D-0912-F657E8398654}"/>
              </a:ext>
            </a:extLst>
          </p:cNvPr>
          <p:cNvPicPr>
            <a:picLocks noGrp="1" noChangeAspect="1"/>
          </p:cNvPicPr>
          <p:nvPr>
            <p:ph sz="half" idx="2"/>
          </p:nvPr>
        </p:nvPicPr>
        <p:blipFill>
          <a:blip r:embed="rId2"/>
          <a:stretch>
            <a:fillRect/>
          </a:stretch>
        </p:blipFill>
        <p:spPr>
          <a:xfrm>
            <a:off x="5168798" y="4148290"/>
            <a:ext cx="2125292" cy="1984648"/>
          </a:xfrm>
        </p:spPr>
      </p:pic>
      <p:pic>
        <p:nvPicPr>
          <p:cNvPr id="9" name="Picture 8" descr="Graphical user interface, text, application&#10;&#10;Description automatically generated">
            <a:extLst>
              <a:ext uri="{FF2B5EF4-FFF2-40B4-BE49-F238E27FC236}">
                <a16:creationId xmlns:a16="http://schemas.microsoft.com/office/drawing/2014/main" id="{4CA7C850-6A70-C318-3BB1-A3A31F82143E}"/>
              </a:ext>
            </a:extLst>
          </p:cNvPr>
          <p:cNvPicPr>
            <a:picLocks noChangeAspect="1"/>
          </p:cNvPicPr>
          <p:nvPr/>
        </p:nvPicPr>
        <p:blipFill rotWithShape="1">
          <a:blip r:embed="rId3"/>
          <a:srcRect r="29809"/>
          <a:stretch/>
        </p:blipFill>
        <p:spPr>
          <a:xfrm>
            <a:off x="1195832" y="4148290"/>
            <a:ext cx="3972966" cy="1984648"/>
          </a:xfrm>
          <a:prstGeom prst="rect">
            <a:avLst/>
          </a:prstGeom>
        </p:spPr>
      </p:pic>
      <p:pic>
        <p:nvPicPr>
          <p:cNvPr id="11" name="Picture 10" descr="Table&#10;&#10;Description automatically generated">
            <a:extLst>
              <a:ext uri="{FF2B5EF4-FFF2-40B4-BE49-F238E27FC236}">
                <a16:creationId xmlns:a16="http://schemas.microsoft.com/office/drawing/2014/main" id="{2DE60B37-5FE9-89DC-2024-BCC5380F439B}"/>
              </a:ext>
            </a:extLst>
          </p:cNvPr>
          <p:cNvPicPr>
            <a:picLocks noChangeAspect="1"/>
          </p:cNvPicPr>
          <p:nvPr/>
        </p:nvPicPr>
        <p:blipFill>
          <a:blip r:embed="rId4"/>
          <a:stretch>
            <a:fillRect/>
          </a:stretch>
        </p:blipFill>
        <p:spPr>
          <a:xfrm>
            <a:off x="7294090" y="4148290"/>
            <a:ext cx="3921279" cy="1984648"/>
          </a:xfrm>
          <a:prstGeom prst="rect">
            <a:avLst/>
          </a:prstGeom>
        </p:spPr>
      </p:pic>
      <p:sp>
        <p:nvSpPr>
          <p:cNvPr id="13" name="Content Placeholder 2">
            <a:extLst>
              <a:ext uri="{FF2B5EF4-FFF2-40B4-BE49-F238E27FC236}">
                <a16:creationId xmlns:a16="http://schemas.microsoft.com/office/drawing/2014/main" id="{F1DD86B2-0096-6536-84F6-2064D35EB2B0}"/>
              </a:ext>
            </a:extLst>
          </p:cNvPr>
          <p:cNvSpPr txBox="1">
            <a:spLocks/>
          </p:cNvSpPr>
          <p:nvPr/>
        </p:nvSpPr>
        <p:spPr>
          <a:xfrm>
            <a:off x="606707" y="3667125"/>
            <a:ext cx="10978583" cy="4092575"/>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1400" dirty="0"/>
              <a:t>Columns that I created:</a:t>
            </a:r>
          </a:p>
          <a:p>
            <a:pPr lvl="1"/>
            <a:endParaRPr lang="en-US" sz="1600" dirty="0"/>
          </a:p>
        </p:txBody>
      </p:sp>
    </p:spTree>
    <p:extLst>
      <p:ext uri="{BB962C8B-B14F-4D97-AF65-F5344CB8AC3E}">
        <p14:creationId xmlns:p14="http://schemas.microsoft.com/office/powerpoint/2010/main" val="3110623520"/>
      </p:ext>
    </p:extLst>
  </p:cSld>
  <p:clrMapOvr>
    <a:masterClrMapping/>
  </p:clrMapOvr>
</p:sld>
</file>

<file path=ppt/theme/theme1.xml><?xml version="1.0" encoding="utf-8"?>
<a:theme xmlns:a="http://schemas.openxmlformats.org/drawingml/2006/main" name="FrostyVTI">
  <a:themeElements>
    <a:clrScheme name="AnalogousFromLightSeedLeftStep">
      <a:dk1>
        <a:srgbClr val="000000"/>
      </a:dk1>
      <a:lt1>
        <a:srgbClr val="FFFFFF"/>
      </a:lt1>
      <a:dk2>
        <a:srgbClr val="213B37"/>
      </a:dk2>
      <a:lt2>
        <a:srgbClr val="E8E6E2"/>
      </a:lt2>
      <a:accent1>
        <a:srgbClr val="82A0DA"/>
      </a:accent1>
      <a:accent2>
        <a:srgbClr val="54AFCD"/>
      </a:accent2>
      <a:accent3>
        <a:srgbClr val="67B1A4"/>
      </a:accent3>
      <a:accent4>
        <a:srgbClr val="58B57F"/>
      </a:accent4>
      <a:accent5>
        <a:srgbClr val="5BB45B"/>
      </a:accent5>
      <a:accent6>
        <a:srgbClr val="7DB257"/>
      </a:accent6>
      <a:hlink>
        <a:srgbClr val="948059"/>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ke Paul Presentation" id="{F6E45F0B-FEE8-A841-A950-639CC8DDCA33}" vid="{CB2F2CE2-65F6-9240-83DA-D8686ABDFC5F}"/>
    </a:ext>
  </a:extLst>
</a:theme>
</file>

<file path=docProps/app.xml><?xml version="1.0" encoding="utf-8"?>
<Properties xmlns="http://schemas.openxmlformats.org/officeDocument/2006/extended-properties" xmlns:vt="http://schemas.openxmlformats.org/officeDocument/2006/docPropsVTypes">
  <Template>FrostyVTI</Template>
  <TotalTime>3195</TotalTime>
  <Words>928</Words>
  <Application>Microsoft Macintosh PowerPoint</Application>
  <PresentationFormat>Widescreen</PresentationFormat>
  <Paragraphs>87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Avenir Next LT Pro</vt:lpstr>
      <vt:lpstr>Goudy Old Style</vt:lpstr>
      <vt:lpstr>Wingdings</vt:lpstr>
      <vt:lpstr>FrostyVTI</vt:lpstr>
      <vt:lpstr>NBA Lineup Analysis</vt:lpstr>
      <vt:lpstr>Overview</vt:lpstr>
      <vt:lpstr>INTRODUCTION</vt:lpstr>
      <vt:lpstr>Why Lineup Analysis?</vt:lpstr>
      <vt:lpstr>Mathletics’ Take on Lineup Analysis</vt:lpstr>
      <vt:lpstr>Specific Question to be answered</vt:lpstr>
      <vt:lpstr>Exploratory Data Analysis</vt:lpstr>
      <vt:lpstr>Dataset Background</vt:lpstr>
      <vt:lpstr>Cleaning Dataset</vt:lpstr>
      <vt:lpstr>Exploratory Analysis</vt:lpstr>
      <vt:lpstr>PowerPoint Presentation</vt:lpstr>
      <vt:lpstr>PowerPoint Presentation</vt:lpstr>
      <vt:lpstr>PowerPoint Presentation</vt:lpstr>
      <vt:lpstr>PowerPoint Presentation</vt:lpstr>
      <vt:lpstr>PowerPoint Presentation</vt:lpstr>
      <vt:lpstr>Major Takeaways from Visualizations</vt:lpstr>
      <vt:lpstr>Methodology</vt:lpstr>
      <vt:lpstr>Steps taken to Replicate Analysis</vt:lpstr>
      <vt:lpstr>Steps taken to Replicate Analysis</vt:lpstr>
      <vt:lpstr>Steps taken to Replicate Analysis</vt:lpstr>
      <vt:lpstr>Results and Discussion</vt:lpstr>
      <vt:lpstr>My Analysis vs Mathletics</vt:lpstr>
      <vt:lpstr>Discussion of Results</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Lineup Analysis</dc:title>
  <dc:creator>Jacob M Kauffman</dc:creator>
  <cp:lastModifiedBy>Jacob M Kauffman</cp:lastModifiedBy>
  <cp:revision>4</cp:revision>
  <dcterms:created xsi:type="dcterms:W3CDTF">2022-11-26T22:42:18Z</dcterms:created>
  <dcterms:modified xsi:type="dcterms:W3CDTF">2022-11-29T20:33:19Z</dcterms:modified>
</cp:coreProperties>
</file>